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6" r:id="rId2"/>
    <p:sldId id="259" r:id="rId3"/>
    <p:sldId id="308" r:id="rId4"/>
    <p:sldId id="335" r:id="rId5"/>
    <p:sldId id="336" r:id="rId6"/>
    <p:sldId id="257" r:id="rId7"/>
    <p:sldId id="267" r:id="rId8"/>
    <p:sldId id="294" r:id="rId9"/>
    <p:sldId id="270" r:id="rId10"/>
    <p:sldId id="271" r:id="rId11"/>
    <p:sldId id="266" r:id="rId12"/>
    <p:sldId id="258" r:id="rId13"/>
    <p:sldId id="272" r:id="rId14"/>
    <p:sldId id="260" r:id="rId15"/>
    <p:sldId id="273" r:id="rId16"/>
    <p:sldId id="309" r:id="rId17"/>
    <p:sldId id="264" r:id="rId18"/>
    <p:sldId id="265" r:id="rId19"/>
    <p:sldId id="274" r:id="rId20"/>
    <p:sldId id="326" r:id="rId21"/>
    <p:sldId id="327" r:id="rId22"/>
    <p:sldId id="310" r:id="rId23"/>
    <p:sldId id="261" r:id="rId24"/>
    <p:sldId id="328" r:id="rId25"/>
    <p:sldId id="262" r:id="rId26"/>
    <p:sldId id="314" r:id="rId27"/>
    <p:sldId id="315" r:id="rId28"/>
    <p:sldId id="316" r:id="rId29"/>
    <p:sldId id="317" r:id="rId30"/>
    <p:sldId id="321" r:id="rId31"/>
    <p:sldId id="320" r:id="rId32"/>
    <p:sldId id="280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22" r:id="rId41"/>
    <p:sldId id="332" r:id="rId42"/>
    <p:sldId id="329" r:id="rId43"/>
    <p:sldId id="330" r:id="rId44"/>
    <p:sldId id="333" r:id="rId45"/>
    <p:sldId id="334" r:id="rId46"/>
    <p:sldId id="331" r:id="rId47"/>
    <p:sldId id="304" r:id="rId48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'Tabelle1'!$B$1</c:f>
              <c:strCache>
                <c:ptCount val="1"/>
                <c:pt idx="0">
                  <c:v>Umsatz</c:v>
                </c:pt>
              </c:strCache>
            </c:strRef>
          </c:tx>
          <c:invertIfNegative val="0"/>
          <c:cat>
            <c:strRef>
              <c:f>'Tabelle1'!$A$2:$A$5</c:f>
              <c:strCache>
                <c:ptCount val="4"/>
                <c:pt idx="0">
                  <c:v>Werk 1</c:v>
                </c:pt>
                <c:pt idx="1">
                  <c:v>Werk 2</c:v>
                </c:pt>
                <c:pt idx="2">
                  <c:v>Werk 3</c:v>
                </c:pt>
                <c:pt idx="3">
                  <c:v>Werk 4</c:v>
                </c:pt>
              </c:strCache>
            </c:strRef>
          </c:cat>
          <c:val>
            <c:numRef>
              <c:f>'Tabelle1'!$B$2:$B$5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B5-4083-AA68-F489CB85906E}"/>
            </c:ext>
          </c:extLst>
        </c:ser>
        <c:ser>
          <c:idx val="1"/>
          <c:order val="1"/>
          <c:tx>
            <c:strRef>
              <c:f>'Tabelle1'!$C$1</c:f>
              <c:strCache>
                <c:ptCount val="1"/>
                <c:pt idx="0">
                  <c:v>Kosten</c:v>
                </c:pt>
              </c:strCache>
            </c:strRef>
          </c:tx>
          <c:invertIfNegative val="0"/>
          <c:cat>
            <c:strRef>
              <c:f>'Tabelle1'!$A$2:$A$5</c:f>
              <c:strCache>
                <c:ptCount val="4"/>
                <c:pt idx="0">
                  <c:v>Werk 1</c:v>
                </c:pt>
                <c:pt idx="1">
                  <c:v>Werk 2</c:v>
                </c:pt>
                <c:pt idx="2">
                  <c:v>Werk 3</c:v>
                </c:pt>
                <c:pt idx="3">
                  <c:v>Werk 4</c:v>
                </c:pt>
              </c:strCache>
            </c:strRef>
          </c:cat>
          <c:val>
            <c:numRef>
              <c:f>'Tabelle1'!$C$2:$C$5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B5-4083-AA68-F489CB85906E}"/>
            </c:ext>
          </c:extLst>
        </c:ser>
        <c:ser>
          <c:idx val="2"/>
          <c:order val="2"/>
          <c:tx>
            <c:strRef>
              <c:f>'Tabelle1'!$D$1</c:f>
              <c:strCache>
                <c:ptCount val="1"/>
                <c:pt idx="0">
                  <c:v>Gewinn</c:v>
                </c:pt>
              </c:strCache>
            </c:strRef>
          </c:tx>
          <c:invertIfNegative val="0"/>
          <c:cat>
            <c:strRef>
              <c:f>'Tabelle1'!$A$2:$A$5</c:f>
              <c:strCache>
                <c:ptCount val="4"/>
                <c:pt idx="0">
                  <c:v>Werk 1</c:v>
                </c:pt>
                <c:pt idx="1">
                  <c:v>Werk 2</c:v>
                </c:pt>
                <c:pt idx="2">
                  <c:v>Werk 3</c:v>
                </c:pt>
                <c:pt idx="3">
                  <c:v>Werk 4</c:v>
                </c:pt>
              </c:strCache>
            </c:strRef>
          </c:cat>
          <c:val>
            <c:numRef>
              <c:f>'Tabelle1'!$D$2:$D$5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B5-4083-AA68-F489CB8590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55196032"/>
        <c:axId val="155218304"/>
        <c:axId val="0"/>
      </c:bar3DChart>
      <c:catAx>
        <c:axId val="15519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de-DE"/>
          </a:p>
        </c:txPr>
        <c:crossAx val="155218304"/>
        <c:crosses val="autoZero"/>
        <c:auto val="1"/>
        <c:lblAlgn val="ctr"/>
        <c:lblOffset val="100"/>
        <c:noMultiLvlLbl val="0"/>
      </c:catAx>
      <c:valAx>
        <c:axId val="155218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519603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'Tabelle1'!$B$1</c:f>
              <c:strCache>
                <c:ptCount val="1"/>
                <c:pt idx="0">
                  <c:v>Umsatz</c:v>
                </c:pt>
              </c:strCache>
            </c:strRef>
          </c:tx>
          <c:invertIfNegative val="0"/>
          <c:cat>
            <c:strRef>
              <c:f>'Tabelle1'!$A$2:$A$5</c:f>
              <c:strCache>
                <c:ptCount val="4"/>
                <c:pt idx="0">
                  <c:v>Werk 1</c:v>
                </c:pt>
                <c:pt idx="1">
                  <c:v>Werk 2</c:v>
                </c:pt>
                <c:pt idx="2">
                  <c:v>Werk 3</c:v>
                </c:pt>
                <c:pt idx="3">
                  <c:v>Werk 4</c:v>
                </c:pt>
              </c:strCache>
            </c:strRef>
          </c:cat>
          <c:val>
            <c:numRef>
              <c:f>'Tabelle1'!$B$2:$B$5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55-4532-B601-EEB3D83F56C1}"/>
            </c:ext>
          </c:extLst>
        </c:ser>
        <c:ser>
          <c:idx val="1"/>
          <c:order val="1"/>
          <c:tx>
            <c:strRef>
              <c:f>'Tabelle1'!$C$1</c:f>
              <c:strCache>
                <c:ptCount val="1"/>
                <c:pt idx="0">
                  <c:v>Kosten</c:v>
                </c:pt>
              </c:strCache>
            </c:strRef>
          </c:tx>
          <c:invertIfNegative val="0"/>
          <c:cat>
            <c:strRef>
              <c:f>'Tabelle1'!$A$2:$A$5</c:f>
              <c:strCache>
                <c:ptCount val="4"/>
                <c:pt idx="0">
                  <c:v>Werk 1</c:v>
                </c:pt>
                <c:pt idx="1">
                  <c:v>Werk 2</c:v>
                </c:pt>
                <c:pt idx="2">
                  <c:v>Werk 3</c:v>
                </c:pt>
                <c:pt idx="3">
                  <c:v>Werk 4</c:v>
                </c:pt>
              </c:strCache>
            </c:strRef>
          </c:cat>
          <c:val>
            <c:numRef>
              <c:f>'Tabelle1'!$C$2:$C$5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C55-4532-B601-EEB3D83F56C1}"/>
            </c:ext>
          </c:extLst>
        </c:ser>
        <c:ser>
          <c:idx val="2"/>
          <c:order val="2"/>
          <c:tx>
            <c:strRef>
              <c:f>'Tabelle1'!$D$1</c:f>
              <c:strCache>
                <c:ptCount val="1"/>
                <c:pt idx="0">
                  <c:v>Gewinn</c:v>
                </c:pt>
              </c:strCache>
            </c:strRef>
          </c:tx>
          <c:invertIfNegative val="0"/>
          <c:cat>
            <c:strRef>
              <c:f>'Tabelle1'!$A$2:$A$5</c:f>
              <c:strCache>
                <c:ptCount val="4"/>
                <c:pt idx="0">
                  <c:v>Werk 1</c:v>
                </c:pt>
                <c:pt idx="1">
                  <c:v>Werk 2</c:v>
                </c:pt>
                <c:pt idx="2">
                  <c:v>Werk 3</c:v>
                </c:pt>
                <c:pt idx="3">
                  <c:v>Werk 4</c:v>
                </c:pt>
              </c:strCache>
            </c:strRef>
          </c:cat>
          <c:val>
            <c:numRef>
              <c:f>'Tabelle1'!$D$2:$D$5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C55-4532-B601-EEB3D83F56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pyramid"/>
        <c:axId val="158056448"/>
        <c:axId val="158057984"/>
        <c:axId val="0"/>
      </c:bar3DChart>
      <c:catAx>
        <c:axId val="15805644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50"/>
            </a:pPr>
            <a:endParaRPr lang="de-DE"/>
          </a:p>
        </c:txPr>
        <c:crossAx val="158057984"/>
        <c:crosses val="autoZero"/>
        <c:auto val="1"/>
        <c:lblAlgn val="ctr"/>
        <c:lblOffset val="100"/>
        <c:noMultiLvlLbl val="0"/>
      </c:catAx>
      <c:valAx>
        <c:axId val="158057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58056448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2" y="1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2E6FFEE1-6A41-477D-A0AC-2FFC6EB587E1}" type="datetimeFigureOut">
              <a:rPr lang="de-DE" smtClean="0"/>
              <a:pPr/>
              <a:t>13.12.2021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A982AA0-0882-47C7-8941-BE78FF85A6D1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982AA0-0882-47C7-8941-BE78FF85A6D1}" type="slidenum">
              <a:rPr lang="de-DE" smtClean="0"/>
              <a:pPr/>
              <a:t>33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AF95C-4A93-49B6-B82C-8026F0D46AFA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4A04B-9093-43EF-9EC9-CF597A75C891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94C94-F846-4B93-8525-DD581BFE7FAB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283C8-ED21-4FEB-872D-1F2FE6BC39D6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C4C1E-E112-4088-BEB1-401E4DF2F4A8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4765F8-58A6-4852-9097-D7A02FA0C425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8E86-FB2B-4A68-B40D-3B0B054426FC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www.it-hausverstand.at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0DE16-037F-449C-9306-07C26F1BD2E3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63688" y="184482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D2CF8-BF03-4CE2-952C-5615687CC6DB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6754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2348880"/>
            <a:ext cx="8229600" cy="37772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C73D9-528B-464A-B923-F58C7CB6EA7E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3889F-2EC6-49FE-97BE-C56FFC3B148D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 descr="header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15849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.pn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5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5" Type="http://schemas.openxmlformats.org/officeDocument/2006/relationships/image" Target="../media/image2.png"/><Relationship Id="rId4" Type="http://schemas.openxmlformats.org/officeDocument/2006/relationships/image" Target="../media/image3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26.jpeg"/><Relationship Id="rId5" Type="http://schemas.openxmlformats.org/officeDocument/2006/relationships/image" Target="../media/image35.jpeg"/><Relationship Id="rId10" Type="http://schemas.openxmlformats.org/officeDocument/2006/relationships/image" Target="../media/image2.png"/><Relationship Id="rId4" Type="http://schemas.openxmlformats.org/officeDocument/2006/relationships/image" Target="../media/image34.gif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hyperlink" Target="https://www.youtube.com/watch?v=nq8uZeQRM2s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2.png"/><Relationship Id="rId4" Type="http://schemas.openxmlformats.org/officeDocument/2006/relationships/image" Target="../media/image4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image" Target="../media/image2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6" Type="http://schemas.openxmlformats.org/officeDocument/2006/relationships/image" Target="../media/image2.png"/><Relationship Id="rId5" Type="http://schemas.openxmlformats.org/officeDocument/2006/relationships/image" Target="../media/image20.jpeg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57.jpeg"/><Relationship Id="rId11" Type="http://schemas.openxmlformats.org/officeDocument/2006/relationships/image" Target="../media/image2.png"/><Relationship Id="rId5" Type="http://schemas.openxmlformats.org/officeDocument/2006/relationships/image" Target="../media/image55.jpeg"/><Relationship Id="rId10" Type="http://schemas.openxmlformats.org/officeDocument/2006/relationships/image" Target="../media/image61.jpeg"/><Relationship Id="rId4" Type="http://schemas.openxmlformats.org/officeDocument/2006/relationships/chart" Target="../charts/chart2.xml"/><Relationship Id="rId9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png"/><Relationship Id="rId12" Type="http://schemas.openxmlformats.org/officeDocument/2006/relationships/image" Target="../media/image66.gif"/><Relationship Id="rId17" Type="http://schemas.openxmlformats.org/officeDocument/2006/relationships/image" Target="../media/image2.png"/><Relationship Id="rId2" Type="http://schemas.openxmlformats.org/officeDocument/2006/relationships/audio" Target="../media/media29.mp3"/><Relationship Id="rId16" Type="http://schemas.openxmlformats.org/officeDocument/2006/relationships/image" Target="../media/image70.png"/><Relationship Id="rId1" Type="http://schemas.microsoft.com/office/2007/relationships/media" Target="../media/media29.mp3"/><Relationship Id="rId6" Type="http://schemas.openxmlformats.org/officeDocument/2006/relationships/image" Target="../media/image58.png"/><Relationship Id="rId11" Type="http://schemas.openxmlformats.org/officeDocument/2006/relationships/image" Target="../media/image65.png"/><Relationship Id="rId5" Type="http://schemas.openxmlformats.org/officeDocument/2006/relationships/image" Target="../media/image55.jpeg"/><Relationship Id="rId15" Type="http://schemas.openxmlformats.org/officeDocument/2006/relationships/image" Target="../media/image69.png"/><Relationship Id="rId10" Type="http://schemas.openxmlformats.org/officeDocument/2006/relationships/image" Target="../media/image64.png"/><Relationship Id="rId4" Type="http://schemas.openxmlformats.org/officeDocument/2006/relationships/image" Target="../media/image62.jpeg"/><Relationship Id="rId9" Type="http://schemas.openxmlformats.org/officeDocument/2006/relationships/image" Target="../media/image63.png"/><Relationship Id="rId1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4.jpe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niserv.com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jpe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2.jpeg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10" Type="http://schemas.openxmlformats.org/officeDocument/2006/relationships/image" Target="../media/image2.png"/><Relationship Id="rId4" Type="http://schemas.openxmlformats.org/officeDocument/2006/relationships/image" Target="../media/image78.jpeg"/><Relationship Id="rId9" Type="http://schemas.openxmlformats.org/officeDocument/2006/relationships/image" Target="../media/image7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jpeg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image" Target="../media/image83.jpeg"/><Relationship Id="rId5" Type="http://schemas.openxmlformats.org/officeDocument/2006/relationships/image" Target="../media/image78.jpeg"/><Relationship Id="rId10" Type="http://schemas.openxmlformats.org/officeDocument/2006/relationships/image" Target="../media/image2.png"/><Relationship Id="rId4" Type="http://schemas.openxmlformats.org/officeDocument/2006/relationships/image" Target="../media/image84.jpeg"/><Relationship Id="rId9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6" Type="http://schemas.openxmlformats.org/officeDocument/2006/relationships/image" Target="../media/image2.png"/><Relationship Id="rId5" Type="http://schemas.openxmlformats.org/officeDocument/2006/relationships/image" Target="../media/image87.jpeg"/><Relationship Id="rId4" Type="http://schemas.openxmlformats.org/officeDocument/2006/relationships/image" Target="../media/image7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image" Target="../media/image8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image" Target="../media/image88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4.png"/><Relationship Id="rId12" Type="http://schemas.openxmlformats.org/officeDocument/2006/relationships/image" Target="../media/image2.png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6" Type="http://schemas.openxmlformats.org/officeDocument/2006/relationships/image" Target="../media/image93.jpeg"/><Relationship Id="rId11" Type="http://schemas.openxmlformats.org/officeDocument/2006/relationships/image" Target="../media/image88.jpeg"/><Relationship Id="rId5" Type="http://schemas.openxmlformats.org/officeDocument/2006/relationships/image" Target="../media/image92.jpe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jpe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image" Target="../media/image98.jpeg"/><Relationship Id="rId5" Type="http://schemas.openxmlformats.org/officeDocument/2006/relationships/image" Target="../media/image60.jpeg"/><Relationship Id="rId10" Type="http://schemas.openxmlformats.org/officeDocument/2006/relationships/image" Target="../media/image2.png"/><Relationship Id="rId4" Type="http://schemas.openxmlformats.org/officeDocument/2006/relationships/image" Target="../media/image68.png"/><Relationship Id="rId9" Type="http://schemas.openxmlformats.org/officeDocument/2006/relationships/image" Target="../media/image8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p3"/><Relationship Id="rId1" Type="http://schemas.microsoft.com/office/2007/relationships/media" Target="../media/media41.mp3"/><Relationship Id="rId6" Type="http://schemas.openxmlformats.org/officeDocument/2006/relationships/image" Target="../media/image2.pn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image" Target="../media/image2.pn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3.jpeg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image" Target="../media/image53.jpeg"/><Relationship Id="rId5" Type="http://schemas.openxmlformats.org/officeDocument/2006/relationships/image" Target="../media/image102.jpeg"/><Relationship Id="rId10" Type="http://schemas.openxmlformats.org/officeDocument/2006/relationships/image" Target="../media/image2.png"/><Relationship Id="rId4" Type="http://schemas.openxmlformats.org/officeDocument/2006/relationships/image" Target="../media/image101.jpeg"/><Relationship Id="rId9" Type="http://schemas.openxmlformats.org/officeDocument/2006/relationships/image" Target="../media/image10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2.png"/><Relationship Id="rId5" Type="http://schemas.openxmlformats.org/officeDocument/2006/relationships/image" Target="../media/image106.jpg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0.jpeg"/><Relationship Id="rId2" Type="http://schemas.openxmlformats.org/officeDocument/2006/relationships/audio" Target="../media/media45.mp3"/><Relationship Id="rId1" Type="http://schemas.microsoft.com/office/2007/relationships/media" Target="../media/media45.mp3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5" Type="http://schemas.openxmlformats.org/officeDocument/2006/relationships/image" Target="../media/image2.png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k6rqUavnPOc" TargetMode="External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gaudi-tirol.at/" TargetMode="External"/><Relationship Id="rId2" Type="http://schemas.openxmlformats.org/officeDocument/2006/relationships/audio" Target="../media/media47.mp3"/><Relationship Id="rId1" Type="http://schemas.microsoft.com/office/2007/relationships/media" Target="../media/media47.mp3"/><Relationship Id="rId6" Type="http://schemas.openxmlformats.org/officeDocument/2006/relationships/hyperlink" Target="http://www.hoangascht.at/" TargetMode="External"/><Relationship Id="rId5" Type="http://schemas.openxmlformats.org/officeDocument/2006/relationships/image" Target="../media/image111.png"/><Relationship Id="rId10" Type="http://schemas.openxmlformats.org/officeDocument/2006/relationships/image" Target="../media/image2.png"/><Relationship Id="rId4" Type="http://schemas.openxmlformats.org/officeDocument/2006/relationships/hyperlink" Target="http://hoangascht.at/" TargetMode="External"/><Relationship Id="rId9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e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sz="2800" b="1" dirty="0"/>
              <a:t>Was hat Innovation mit </a:t>
            </a:r>
            <a:r>
              <a:rPr lang="de-DE" sz="2800" b="1" dirty="0" err="1"/>
              <a:t>Dhingis</a:t>
            </a:r>
            <a:r>
              <a:rPr lang="de-DE" sz="2800" b="1" dirty="0"/>
              <a:t> Khan zu tun?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b="1" dirty="0">
                <a:solidFill>
                  <a:schemeClr val="tx1"/>
                </a:solidFill>
              </a:rPr>
              <a:t>Kurt Pikl</a:t>
            </a:r>
          </a:p>
          <a:p>
            <a:r>
              <a:rPr lang="de-DE" sz="1600" b="1" dirty="0">
                <a:solidFill>
                  <a:schemeClr val="tx1"/>
                </a:solidFill>
              </a:rPr>
              <a:t>it-hausverstand.at</a:t>
            </a:r>
          </a:p>
          <a:p>
            <a:r>
              <a:rPr lang="de-DE" sz="1600" b="1" dirty="0">
                <a:solidFill>
                  <a:schemeClr val="tx1"/>
                </a:solidFill>
              </a:rPr>
              <a:t>kurt.pikl@it-hausverstand.at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BAB65-FC9F-4643-BF3C-84DAABE81550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6B215C8F-3683-4343-BDF8-0DFEE7019E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484823" y="1772816"/>
            <a:ext cx="1943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Der große Wurf</a:t>
            </a:r>
          </a:p>
        </p:txBody>
      </p:sp>
      <p:pic>
        <p:nvPicPr>
          <p:cNvPr id="29698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060848"/>
            <a:ext cx="1628180" cy="1628180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2483768" y="2218160"/>
            <a:ext cx="3365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Eigenes Personal mit hohem Prozesswissen</a:t>
            </a:r>
            <a:br>
              <a:rPr lang="de-AT" dirty="0"/>
            </a:br>
            <a:r>
              <a:rPr lang="de-AT" dirty="0"/>
              <a:t>(aus der SAP-Einführung)</a:t>
            </a:r>
          </a:p>
          <a:p>
            <a:r>
              <a:rPr lang="de-AT" dirty="0"/>
              <a:t>Synchronisierte Verträge nach Inventur</a:t>
            </a:r>
          </a:p>
          <a:p>
            <a:r>
              <a:rPr lang="de-AT" dirty="0"/>
              <a:t>Notwendigkeit eines radikalen Wandels</a:t>
            </a:r>
          </a:p>
        </p:txBody>
      </p:sp>
      <p:pic>
        <p:nvPicPr>
          <p:cNvPr id="29700" name="Picture 4" descr="Quel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4077072"/>
            <a:ext cx="2304256" cy="680390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2483768" y="3645024"/>
            <a:ext cx="6700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dirty="0" err="1"/>
              <a:t>ThinClients</a:t>
            </a:r>
            <a:r>
              <a:rPr lang="de-AT" dirty="0"/>
              <a:t> mindestens 80%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Keine dezentralen Server, Storages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Redundante und 2-Wege-Anbindung 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Eine Aufgabe darf in der Gruppe nur 1x ausgeführt werden</a:t>
            </a:r>
          </a:p>
        </p:txBody>
      </p:sp>
      <p:pic>
        <p:nvPicPr>
          <p:cNvPr id="29702" name="Picture 6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869160"/>
            <a:ext cx="1512168" cy="1512168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2627784" y="5085184"/>
            <a:ext cx="50353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Keine seriöse Kalkulation möglich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Das Projekt muss sich in 2 Jahren rechnen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Der Personalstand wird auf 2 Jahre fixiert 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Testbetrieb in einem „relevanten Standort“</a:t>
            </a:r>
          </a:p>
        </p:txBody>
      </p:sp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id="{DAA0D970-487E-411C-8148-C8CA25C50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0" y="267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11</a:t>
            </a:fld>
            <a:endParaRPr lang="de-DE"/>
          </a:p>
        </p:txBody>
      </p:sp>
      <p:pic>
        <p:nvPicPr>
          <p:cNvPr id="1026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132856"/>
            <a:ext cx="2448272" cy="2959914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755576" y="5085184"/>
            <a:ext cx="7056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/>
              <a:t>Das einzige Wesen, das froh ist, wenn sich seine Umgebung ändert, ist das Baby in seinen </a:t>
            </a:r>
            <a:r>
              <a:rPr lang="de-AT" dirty="0" err="1"/>
              <a:t>angekackten</a:t>
            </a:r>
            <a:r>
              <a:rPr lang="de-AT" dirty="0"/>
              <a:t> Windeln.</a:t>
            </a:r>
          </a:p>
          <a:p>
            <a:pPr algn="ctr"/>
            <a:endParaRPr lang="de-DE" dirty="0"/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Wir müssen auch einmal schlucken – nicht immer nur kauen.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347864" y="1844824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Die Komfortzone</a:t>
            </a:r>
          </a:p>
        </p:txBody>
      </p:sp>
      <p:pic>
        <p:nvPicPr>
          <p:cNvPr id="2" name="11">
            <a:hlinkClick r:id="" action="ppaction://media"/>
            <a:extLst>
              <a:ext uri="{FF2B5EF4-FFF2-40B4-BE49-F238E27FC236}">
                <a16:creationId xmlns:a16="http://schemas.microsoft.com/office/drawing/2014/main" id="{84040DC7-0AA5-41C9-9530-D1780873A0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26768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12</a:t>
            </a:fld>
            <a:endParaRPr lang="de-DE" dirty="0"/>
          </a:p>
        </p:txBody>
      </p:sp>
      <p:pic>
        <p:nvPicPr>
          <p:cNvPr id="2050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2054809"/>
            <a:ext cx="973237" cy="973237"/>
          </a:xfrm>
          <a:prstGeom prst="rect">
            <a:avLst/>
          </a:prstGeom>
          <a:noFill/>
        </p:spPr>
      </p:pic>
      <p:pic>
        <p:nvPicPr>
          <p:cNvPr id="2052" name="Picture 4" descr="Quel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15616" y="2846897"/>
            <a:ext cx="936104" cy="936104"/>
          </a:xfrm>
          <a:prstGeom prst="rect">
            <a:avLst/>
          </a:prstGeom>
          <a:noFill/>
        </p:spPr>
      </p:pic>
      <p:pic>
        <p:nvPicPr>
          <p:cNvPr id="2054" name="Picture 6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43608" y="3783001"/>
            <a:ext cx="1296144" cy="981535"/>
          </a:xfrm>
          <a:prstGeom prst="rect">
            <a:avLst/>
          </a:prstGeom>
          <a:noFill/>
        </p:spPr>
      </p:pic>
      <p:pic>
        <p:nvPicPr>
          <p:cNvPr id="2056" name="Picture 8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15616" y="4791113"/>
            <a:ext cx="1224136" cy="816091"/>
          </a:xfrm>
          <a:prstGeom prst="rect">
            <a:avLst/>
          </a:prstGeom>
          <a:noFill/>
        </p:spPr>
      </p:pic>
      <p:pic>
        <p:nvPicPr>
          <p:cNvPr id="2058" name="Picture 10" descr="Quellbild anzeig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15616" y="5727217"/>
            <a:ext cx="1224136" cy="1086159"/>
          </a:xfrm>
          <a:prstGeom prst="rect">
            <a:avLst/>
          </a:prstGeom>
          <a:noFill/>
        </p:spPr>
      </p:pic>
      <p:pic>
        <p:nvPicPr>
          <p:cNvPr id="2060" name="Picture 12" descr="Quellbild anzeig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3356992"/>
            <a:ext cx="1850080" cy="1224136"/>
          </a:xfrm>
          <a:prstGeom prst="rect">
            <a:avLst/>
          </a:prstGeom>
          <a:noFill/>
        </p:spPr>
      </p:pic>
      <p:pic>
        <p:nvPicPr>
          <p:cNvPr id="2062" name="Picture 14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872" y="4653136"/>
            <a:ext cx="1224136" cy="1224136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107504" y="2342841"/>
            <a:ext cx="1005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Kunden</a:t>
            </a:r>
            <a:endParaRPr lang="de-AT" dirty="0"/>
          </a:p>
        </p:txBody>
      </p:sp>
      <p:sp>
        <p:nvSpPr>
          <p:cNvPr id="13" name="Textfeld 12"/>
          <p:cNvSpPr txBox="1"/>
          <p:nvPr/>
        </p:nvSpPr>
        <p:spPr>
          <a:xfrm>
            <a:off x="107504" y="3134929"/>
            <a:ext cx="1409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Lieferanten</a:t>
            </a:r>
            <a:endParaRPr lang="de-AT" dirty="0"/>
          </a:p>
        </p:txBody>
      </p:sp>
      <p:sp>
        <p:nvSpPr>
          <p:cNvPr id="14" name="Textfeld 13"/>
          <p:cNvSpPr txBox="1"/>
          <p:nvPr/>
        </p:nvSpPr>
        <p:spPr>
          <a:xfrm>
            <a:off x="107504" y="3999025"/>
            <a:ext cx="12202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Sonstiger</a:t>
            </a:r>
            <a:br>
              <a:rPr lang="de-DE" dirty="0"/>
            </a:br>
            <a:r>
              <a:rPr lang="de-DE" dirty="0"/>
              <a:t>Einkauf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107504" y="4863121"/>
            <a:ext cx="10871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Material</a:t>
            </a:r>
          </a:p>
          <a:p>
            <a:r>
              <a:rPr lang="de-DE" dirty="0"/>
              <a:t>Einkauf</a:t>
            </a:r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107504" y="5871233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Verkauf</a:t>
            </a:r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755576" y="1907540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Stammdaten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3347864" y="2996952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ERP, CRM, SRM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3331413" y="5805264"/>
            <a:ext cx="19367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Kommunikation,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technische EDV</a:t>
            </a:r>
            <a:endParaRPr lang="de-AT" b="1" dirty="0">
              <a:solidFill>
                <a:srgbClr val="FF0000"/>
              </a:solidFill>
            </a:endParaRPr>
          </a:p>
        </p:txBody>
      </p:sp>
      <p:cxnSp>
        <p:nvCxnSpPr>
          <p:cNvPr id="21" name="Gewinkelte Verbindung 20"/>
          <p:cNvCxnSpPr>
            <a:stCxn id="2050" idx="3"/>
            <a:endCxn id="2060" idx="1"/>
          </p:cNvCxnSpPr>
          <p:nvPr/>
        </p:nvCxnSpPr>
        <p:spPr>
          <a:xfrm>
            <a:off x="2088853" y="2541428"/>
            <a:ext cx="1331019" cy="1427632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 Verbindung 22"/>
          <p:cNvCxnSpPr>
            <a:stCxn id="2052" idx="3"/>
            <a:endCxn id="2060" idx="1"/>
          </p:cNvCxnSpPr>
          <p:nvPr/>
        </p:nvCxnSpPr>
        <p:spPr>
          <a:xfrm>
            <a:off x="2051720" y="3314949"/>
            <a:ext cx="1368152" cy="654111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winkelte Verbindung 24"/>
          <p:cNvCxnSpPr>
            <a:stCxn id="2054" idx="3"/>
            <a:endCxn id="2060" idx="1"/>
          </p:cNvCxnSpPr>
          <p:nvPr/>
        </p:nvCxnSpPr>
        <p:spPr>
          <a:xfrm flipV="1">
            <a:off x="2339752" y="3969060"/>
            <a:ext cx="1080120" cy="30470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winkelte Verbindung 26"/>
          <p:cNvCxnSpPr>
            <a:stCxn id="2056" idx="3"/>
            <a:endCxn id="2060" idx="1"/>
          </p:cNvCxnSpPr>
          <p:nvPr/>
        </p:nvCxnSpPr>
        <p:spPr>
          <a:xfrm flipV="1">
            <a:off x="2339752" y="3969060"/>
            <a:ext cx="1080120" cy="123009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winkelte Verbindung 28"/>
          <p:cNvCxnSpPr>
            <a:stCxn id="2058" idx="3"/>
            <a:endCxn id="2060" idx="1"/>
          </p:cNvCxnSpPr>
          <p:nvPr/>
        </p:nvCxnSpPr>
        <p:spPr>
          <a:xfrm flipV="1">
            <a:off x="2339752" y="3969060"/>
            <a:ext cx="1080120" cy="2301237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3347864" y="1907540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EDV-Systeme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2064" name="Picture 16" descr="Quellbild anzeigen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88224" y="4543995"/>
            <a:ext cx="1557582" cy="1117253"/>
          </a:xfrm>
          <a:prstGeom prst="rect">
            <a:avLst/>
          </a:prstGeom>
          <a:noFill/>
        </p:spPr>
      </p:pic>
      <p:pic>
        <p:nvPicPr>
          <p:cNvPr id="2066" name="Picture 18" descr="Quellbild anzeige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660232" y="2599779"/>
            <a:ext cx="1512168" cy="1221954"/>
          </a:xfrm>
          <a:prstGeom prst="rect">
            <a:avLst/>
          </a:prstGeom>
          <a:noFill/>
        </p:spPr>
      </p:pic>
      <p:sp>
        <p:nvSpPr>
          <p:cNvPr id="33" name="Textfeld 32"/>
          <p:cNvSpPr txBox="1"/>
          <p:nvPr/>
        </p:nvSpPr>
        <p:spPr>
          <a:xfrm>
            <a:off x="6876256" y="2311747"/>
            <a:ext cx="978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BI, BW</a:t>
            </a:r>
            <a:endParaRPr lang="de-AT" dirty="0"/>
          </a:p>
        </p:txBody>
      </p:sp>
      <p:sp>
        <p:nvSpPr>
          <p:cNvPr id="34" name="Textfeld 33"/>
          <p:cNvSpPr txBox="1"/>
          <p:nvPr/>
        </p:nvSpPr>
        <p:spPr>
          <a:xfrm>
            <a:off x="6732240" y="3967931"/>
            <a:ext cx="1125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Big Data</a:t>
            </a:r>
            <a:endParaRPr lang="de-AT" dirty="0"/>
          </a:p>
        </p:txBody>
      </p:sp>
      <p:sp>
        <p:nvSpPr>
          <p:cNvPr id="35" name="Textfeld 34"/>
          <p:cNvSpPr txBox="1"/>
          <p:nvPr/>
        </p:nvSpPr>
        <p:spPr>
          <a:xfrm>
            <a:off x="6444208" y="1907540"/>
            <a:ext cx="1754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Auswertungen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36" name="Pfeil nach links und rechts 35"/>
          <p:cNvSpPr/>
          <p:nvPr/>
        </p:nvSpPr>
        <p:spPr>
          <a:xfrm>
            <a:off x="5292080" y="3717032"/>
            <a:ext cx="1216152" cy="484632"/>
          </a:xfrm>
          <a:prstGeom prst="left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2" name="Textfeld 31"/>
          <p:cNvSpPr txBox="1"/>
          <p:nvPr/>
        </p:nvSpPr>
        <p:spPr>
          <a:xfrm>
            <a:off x="3131840" y="1556792"/>
            <a:ext cx="13676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FF0000"/>
                </a:solidFill>
              </a:rPr>
              <a:t>Die Vision</a:t>
            </a:r>
            <a:endParaRPr lang="de-AT" sz="2000" b="1" dirty="0">
              <a:solidFill>
                <a:srgbClr val="FF0000"/>
              </a:solidFill>
            </a:endParaRPr>
          </a:p>
        </p:txBody>
      </p:sp>
      <p:pic>
        <p:nvPicPr>
          <p:cNvPr id="5" name="12">
            <a:hlinkClick r:id="" action="ppaction://media"/>
            <a:extLst>
              <a:ext uri="{FF2B5EF4-FFF2-40B4-BE49-F238E27FC236}">
                <a16:creationId xmlns:a16="http://schemas.microsoft.com/office/drawing/2014/main" id="{F431198A-D5F6-4E70-BBDC-56CF4FA521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715000" y="13327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13</a:t>
            </a:fld>
            <a:endParaRPr lang="de-DE" dirty="0"/>
          </a:p>
        </p:txBody>
      </p:sp>
      <p:pic>
        <p:nvPicPr>
          <p:cNvPr id="5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6096" y="3356992"/>
            <a:ext cx="1224136" cy="1224136"/>
          </a:xfrm>
          <a:prstGeom prst="rect">
            <a:avLst/>
          </a:prstGeom>
          <a:noFill/>
        </p:spPr>
      </p:pic>
      <p:pic>
        <p:nvPicPr>
          <p:cNvPr id="6" name="Picture 4" descr="Quel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2448" y="1844824"/>
            <a:ext cx="3132348" cy="2088232"/>
          </a:xfrm>
          <a:prstGeom prst="rect">
            <a:avLst/>
          </a:prstGeom>
          <a:noFill/>
        </p:spPr>
      </p:pic>
      <p:pic>
        <p:nvPicPr>
          <p:cNvPr id="7" name="Picture 2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88024" y="2276872"/>
            <a:ext cx="1800200" cy="1199946"/>
          </a:xfrm>
          <a:prstGeom prst="rect">
            <a:avLst/>
          </a:prstGeom>
          <a:noFill/>
        </p:spPr>
      </p:pic>
      <p:pic>
        <p:nvPicPr>
          <p:cNvPr id="8" name="Picture 12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99992" y="3789040"/>
            <a:ext cx="648072" cy="647262"/>
          </a:xfrm>
          <a:prstGeom prst="rect">
            <a:avLst/>
          </a:prstGeom>
          <a:noFill/>
        </p:spPr>
      </p:pic>
      <p:pic>
        <p:nvPicPr>
          <p:cNvPr id="30724" name="Picture 4" descr="Quellbild anzeig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448" y="1988840"/>
            <a:ext cx="3600000" cy="2400000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3364823" y="1772816"/>
            <a:ext cx="1999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Proof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concept</a:t>
            </a:r>
            <a:endParaRPr lang="de-AT" dirty="0"/>
          </a:p>
        </p:txBody>
      </p:sp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68344" y="2420888"/>
            <a:ext cx="1342082" cy="99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Pfeil nach links und rechts 13"/>
          <p:cNvSpPr/>
          <p:nvPr/>
        </p:nvSpPr>
        <p:spPr>
          <a:xfrm>
            <a:off x="3132240" y="2708920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" name="Pfeil nach links und rechts 14"/>
          <p:cNvSpPr/>
          <p:nvPr/>
        </p:nvSpPr>
        <p:spPr>
          <a:xfrm>
            <a:off x="5076456" y="2636912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Textfeld 15"/>
          <p:cNvSpPr txBox="1"/>
          <p:nvPr/>
        </p:nvSpPr>
        <p:spPr>
          <a:xfrm>
            <a:off x="899592" y="4581128"/>
            <a:ext cx="2574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Zentrale IT</a:t>
            </a:r>
          </a:p>
          <a:p>
            <a:r>
              <a:rPr lang="de-AT" dirty="0"/>
              <a:t>Zentrale Stammdaten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3995936" y="3429000"/>
            <a:ext cx="1362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ThinClients</a:t>
            </a:r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1973253" y="5413866"/>
            <a:ext cx="5408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Wir müssen in der IT vom „T“ zum „I“ kommen </a:t>
            </a:r>
            <a:r>
              <a:rPr lang="de-AT" sz="1400" dirty="0"/>
              <a:t>(frei nach Peter F. Drucker)</a:t>
            </a:r>
          </a:p>
          <a:p>
            <a:r>
              <a:rPr lang="de-AT" dirty="0"/>
              <a:t>IT ist „</a:t>
            </a:r>
            <a:r>
              <a:rPr lang="de-AT" dirty="0" err="1"/>
              <a:t>Commodity</a:t>
            </a:r>
            <a:r>
              <a:rPr lang="de-AT" dirty="0"/>
              <a:t> – der rasche Technologiefortschritt kann nur</a:t>
            </a:r>
          </a:p>
          <a:p>
            <a:r>
              <a:rPr lang="de-AT" dirty="0"/>
              <a:t>durch klar strukturierte Hardware (optimal) genutzt werden. </a:t>
            </a:r>
          </a:p>
        </p:txBody>
      </p:sp>
      <p:pic>
        <p:nvPicPr>
          <p:cNvPr id="9" name="13">
            <a:hlinkClick r:id="" action="ppaction://media"/>
            <a:extLst>
              <a:ext uri="{FF2B5EF4-FFF2-40B4-BE49-F238E27FC236}">
                <a16:creationId xmlns:a16="http://schemas.microsoft.com/office/drawing/2014/main" id="{538227F4-1B54-4BCF-85F6-6BA57AF97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0" y="26667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14</a:t>
            </a:fld>
            <a:endParaRPr lang="de-DE" dirty="0"/>
          </a:p>
        </p:txBody>
      </p:sp>
      <p:pic>
        <p:nvPicPr>
          <p:cNvPr id="5" name="Picture 3" descr="SAP for dummie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916832"/>
            <a:ext cx="6408712" cy="4342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2591785" y="1547500"/>
            <a:ext cx="3133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Reduktion der Komplexität durch EDV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7" name="14">
            <a:hlinkClick r:id="" action="ppaction://media"/>
            <a:extLst>
              <a:ext uri="{FF2B5EF4-FFF2-40B4-BE49-F238E27FC236}">
                <a16:creationId xmlns:a16="http://schemas.microsoft.com/office/drawing/2014/main" id="{9E408EEC-A553-4F50-AC68-D07E0A5C43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24804" y="2934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771800" y="1772816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Was ist ein ERP-System?</a:t>
            </a:r>
          </a:p>
        </p:txBody>
      </p:sp>
      <p:sp>
        <p:nvSpPr>
          <p:cNvPr id="6" name="Abgerundetes Rechteck 5"/>
          <p:cNvSpPr/>
          <p:nvPr/>
        </p:nvSpPr>
        <p:spPr>
          <a:xfrm>
            <a:off x="539552" y="3212976"/>
            <a:ext cx="187220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Stammdaten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3059832" y="3068960"/>
            <a:ext cx="1872208" cy="9144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>
                <a:solidFill>
                  <a:schemeClr val="tx1"/>
                </a:solidFill>
              </a:rPr>
              <a:t>Prozesse</a:t>
            </a:r>
          </a:p>
        </p:txBody>
      </p:sp>
      <p:sp>
        <p:nvSpPr>
          <p:cNvPr id="8" name="Abgerundetes Rechteck 7"/>
          <p:cNvSpPr/>
          <p:nvPr/>
        </p:nvSpPr>
        <p:spPr>
          <a:xfrm>
            <a:off x="5436096" y="3140968"/>
            <a:ext cx="1872208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Auswertungen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203848" y="4077072"/>
            <a:ext cx="223330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order-</a:t>
            </a:r>
            <a:r>
              <a:rPr lang="de-AT" dirty="0" err="1"/>
              <a:t>to</a:t>
            </a:r>
            <a:r>
              <a:rPr lang="de-AT" dirty="0"/>
              <a:t>-cash</a:t>
            </a:r>
          </a:p>
          <a:p>
            <a:r>
              <a:rPr lang="de-AT" dirty="0" err="1"/>
              <a:t>procure-to-pay</a:t>
            </a:r>
            <a:endParaRPr lang="de-AT" dirty="0"/>
          </a:p>
          <a:p>
            <a:r>
              <a:rPr lang="de-AT" dirty="0"/>
              <a:t>human </a:t>
            </a:r>
            <a:r>
              <a:rPr lang="de-AT" dirty="0" err="1"/>
              <a:t>ressources</a:t>
            </a:r>
            <a:endParaRPr lang="de-AT" dirty="0"/>
          </a:p>
          <a:p>
            <a:r>
              <a:rPr lang="de-AT" dirty="0" err="1"/>
              <a:t>maintenance</a:t>
            </a:r>
            <a:endParaRPr lang="de-AT" dirty="0"/>
          </a:p>
          <a:p>
            <a:endParaRPr lang="de-AT" dirty="0"/>
          </a:p>
        </p:txBody>
      </p:sp>
      <p:sp>
        <p:nvSpPr>
          <p:cNvPr id="10" name="Textfeld 9"/>
          <p:cNvSpPr txBox="1"/>
          <p:nvPr/>
        </p:nvSpPr>
        <p:spPr>
          <a:xfrm>
            <a:off x="683568" y="4149080"/>
            <a:ext cx="1253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Customer</a:t>
            </a:r>
          </a:p>
          <a:p>
            <a:r>
              <a:rPr lang="de-AT" dirty="0" err="1"/>
              <a:t>Supplier</a:t>
            </a:r>
            <a:endParaRPr lang="de-AT" dirty="0"/>
          </a:p>
          <a:p>
            <a:r>
              <a:rPr lang="de-AT" dirty="0"/>
              <a:t>Material	</a:t>
            </a:r>
            <a:br>
              <a:rPr lang="de-AT" dirty="0"/>
            </a:br>
            <a:r>
              <a:rPr lang="de-AT" dirty="0"/>
              <a:t>Personal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796136" y="4149080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BI/BW</a:t>
            </a:r>
          </a:p>
          <a:p>
            <a:r>
              <a:rPr lang="de-AT" dirty="0"/>
              <a:t>CRM</a:t>
            </a:r>
          </a:p>
          <a:p>
            <a:r>
              <a:rPr lang="de-AT" dirty="0"/>
              <a:t>SRM</a:t>
            </a:r>
          </a:p>
          <a:p>
            <a:r>
              <a:rPr lang="de-AT" dirty="0"/>
              <a:t>…..</a:t>
            </a:r>
          </a:p>
        </p:txBody>
      </p:sp>
      <p:pic>
        <p:nvPicPr>
          <p:cNvPr id="12" name="15">
            <a:hlinkClick r:id="" action="ppaction://media"/>
            <a:extLst>
              <a:ext uri="{FF2B5EF4-FFF2-40B4-BE49-F238E27FC236}">
                <a16:creationId xmlns:a16="http://schemas.microsoft.com/office/drawing/2014/main" id="{8A6C29D7-8BE9-43F0-91A3-F7BE1C3BC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1437" y="23640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16</a:t>
            </a:fld>
            <a:endParaRPr lang="de-DE" dirty="0"/>
          </a:p>
        </p:txBody>
      </p:sp>
      <p:pic>
        <p:nvPicPr>
          <p:cNvPr id="27650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780928"/>
            <a:ext cx="3312368" cy="2263451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3445056" y="2023318"/>
            <a:ext cx="25747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Zentrale Stammdaten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419872" y="5210461"/>
            <a:ext cx="2948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Der Fels in der Brandung</a:t>
            </a:r>
          </a:p>
        </p:txBody>
      </p:sp>
      <p:pic>
        <p:nvPicPr>
          <p:cNvPr id="5" name="16">
            <a:hlinkClick r:id="" action="ppaction://media"/>
            <a:extLst>
              <a:ext uri="{FF2B5EF4-FFF2-40B4-BE49-F238E27FC236}">
                <a16:creationId xmlns:a16="http://schemas.microsoft.com/office/drawing/2014/main" id="{E7C1A9D1-4C4B-41C3-B891-1F1C13C0B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835696" y="1700808"/>
            <a:ext cx="4649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/>
              <a:t>Stammdaten</a:t>
            </a:r>
          </a:p>
          <a:p>
            <a:pPr algn="ctr"/>
            <a:r>
              <a:rPr lang="de-AT" dirty="0"/>
              <a:t>Kunden, Lieferanten, Personal, Material</a:t>
            </a:r>
          </a:p>
        </p:txBody>
      </p:sp>
      <p:pic>
        <p:nvPicPr>
          <p:cNvPr id="5122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068960"/>
            <a:ext cx="1979712" cy="1979712"/>
          </a:xfrm>
          <a:prstGeom prst="rect">
            <a:avLst/>
          </a:prstGeom>
          <a:noFill/>
        </p:spPr>
      </p:pic>
      <p:sp>
        <p:nvSpPr>
          <p:cNvPr id="10" name="Pfeil nach rechts 9"/>
          <p:cNvSpPr/>
          <p:nvPr/>
        </p:nvSpPr>
        <p:spPr>
          <a:xfrm>
            <a:off x="1043608" y="3717032"/>
            <a:ext cx="504056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Textfeld 10"/>
          <p:cNvSpPr txBox="1"/>
          <p:nvPr/>
        </p:nvSpPr>
        <p:spPr>
          <a:xfrm>
            <a:off x="395536" y="4869160"/>
            <a:ext cx="252825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Zentraler Workflow</a:t>
            </a:r>
          </a:p>
          <a:p>
            <a:r>
              <a:rPr lang="de-AT" sz="1600" dirty="0"/>
              <a:t>Stammdaten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/>
              <a:t> Richtlinien</a:t>
            </a:r>
          </a:p>
          <a:p>
            <a:pPr>
              <a:buFont typeface="Arial" pitchFamily="34" charset="0"/>
              <a:buChar char="•"/>
            </a:pPr>
            <a:r>
              <a:rPr lang="de-AT" sz="1600" dirty="0"/>
              <a:t> Mindestanforderungen</a:t>
            </a:r>
          </a:p>
        </p:txBody>
      </p:sp>
      <p:pic>
        <p:nvPicPr>
          <p:cNvPr id="5124" name="Picture 4" descr="https://www.data-quality-on-demand.com/media/img/download/unilogo-rot_cmy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789040"/>
            <a:ext cx="1512168" cy="327765"/>
          </a:xfrm>
          <a:prstGeom prst="rect">
            <a:avLst/>
          </a:prstGeom>
          <a:noFill/>
        </p:spPr>
      </p:pic>
      <p:sp>
        <p:nvSpPr>
          <p:cNvPr id="13" name="Textfeld 12"/>
          <p:cNvSpPr txBox="1"/>
          <p:nvPr/>
        </p:nvSpPr>
        <p:spPr>
          <a:xfrm>
            <a:off x="2771800" y="4869160"/>
            <a:ext cx="16129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Adressprüfung</a:t>
            </a:r>
          </a:p>
        </p:txBody>
      </p:sp>
      <p:pic>
        <p:nvPicPr>
          <p:cNvPr id="14" name="Picture 12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9992" y="3356992"/>
            <a:ext cx="1850080" cy="1224136"/>
          </a:xfrm>
          <a:prstGeom prst="rect">
            <a:avLst/>
          </a:prstGeom>
          <a:noFill/>
        </p:spPr>
      </p:pic>
      <p:pic>
        <p:nvPicPr>
          <p:cNvPr id="5126" name="Picture 6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8265" y="2060849"/>
            <a:ext cx="1224136" cy="1224136"/>
          </a:xfrm>
          <a:prstGeom prst="rect">
            <a:avLst/>
          </a:prstGeom>
          <a:noFill/>
        </p:spPr>
      </p:pic>
      <p:pic>
        <p:nvPicPr>
          <p:cNvPr id="5128" name="Picture 8" descr="Quellbild anzeig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280" y="3284984"/>
            <a:ext cx="1080120" cy="1080120"/>
          </a:xfrm>
          <a:prstGeom prst="rect">
            <a:avLst/>
          </a:prstGeom>
          <a:noFill/>
        </p:spPr>
      </p:pic>
      <p:pic>
        <p:nvPicPr>
          <p:cNvPr id="5130" name="Picture 10" descr="Quellbild anzeig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4437112"/>
            <a:ext cx="1584176" cy="1274884"/>
          </a:xfrm>
          <a:prstGeom prst="rect">
            <a:avLst/>
          </a:prstGeom>
          <a:noFill/>
        </p:spPr>
      </p:pic>
      <p:sp>
        <p:nvSpPr>
          <p:cNvPr id="18" name="Textfeld 17"/>
          <p:cNvSpPr txBox="1"/>
          <p:nvPr/>
        </p:nvSpPr>
        <p:spPr>
          <a:xfrm>
            <a:off x="4644008" y="4797152"/>
            <a:ext cx="15776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ERP</a:t>
            </a:r>
          </a:p>
          <a:p>
            <a:r>
              <a:rPr lang="de-AT" sz="1600" dirty="0"/>
              <a:t>Auswertungen</a:t>
            </a:r>
          </a:p>
        </p:txBody>
      </p:sp>
      <p:sp>
        <p:nvSpPr>
          <p:cNvPr id="19" name="Pfeil nach rechts 18"/>
          <p:cNvSpPr/>
          <p:nvPr/>
        </p:nvSpPr>
        <p:spPr>
          <a:xfrm>
            <a:off x="2267744" y="3717032"/>
            <a:ext cx="504056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Pfeil nach rechts 19"/>
          <p:cNvSpPr/>
          <p:nvPr/>
        </p:nvSpPr>
        <p:spPr>
          <a:xfrm>
            <a:off x="4355976" y="3717032"/>
            <a:ext cx="504056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Pfeil nach rechts 20"/>
          <p:cNvSpPr/>
          <p:nvPr/>
        </p:nvSpPr>
        <p:spPr>
          <a:xfrm>
            <a:off x="6444208" y="2636912"/>
            <a:ext cx="504056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2" name="Pfeil nach rechts 21"/>
          <p:cNvSpPr/>
          <p:nvPr/>
        </p:nvSpPr>
        <p:spPr>
          <a:xfrm>
            <a:off x="6444208" y="3573016"/>
            <a:ext cx="504056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Pfeil nach rechts 22"/>
          <p:cNvSpPr/>
          <p:nvPr/>
        </p:nvSpPr>
        <p:spPr>
          <a:xfrm>
            <a:off x="6444208" y="4653136"/>
            <a:ext cx="504056" cy="484632"/>
          </a:xfrm>
          <a:prstGeom prst="rightArrow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4" name="Pfeil nach links 23"/>
          <p:cNvSpPr/>
          <p:nvPr/>
        </p:nvSpPr>
        <p:spPr>
          <a:xfrm>
            <a:off x="8165592" y="4653136"/>
            <a:ext cx="582872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Textfeld 24"/>
          <p:cNvSpPr txBox="1"/>
          <p:nvPr/>
        </p:nvSpPr>
        <p:spPr>
          <a:xfrm>
            <a:off x="6876256" y="5805264"/>
            <a:ext cx="17219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600" dirty="0"/>
              <a:t>Externe Zugriffe</a:t>
            </a:r>
          </a:p>
        </p:txBody>
      </p:sp>
      <p:pic>
        <p:nvPicPr>
          <p:cNvPr id="5" name="17">
            <a:hlinkClick r:id="" action="ppaction://media"/>
            <a:extLst>
              <a:ext uri="{FF2B5EF4-FFF2-40B4-BE49-F238E27FC236}">
                <a16:creationId xmlns:a16="http://schemas.microsoft.com/office/drawing/2014/main" id="{B39BF976-D1C9-489F-A46D-2582B96EF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5000" y="14200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628800"/>
            <a:ext cx="6654774" cy="1944216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970799" y="2996952"/>
            <a:ext cx="7507183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Zentralisierung, Konsolidierung, Reformen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bedeuten IMMER, dass es zu Konfliktsituationen kommt</a:t>
            </a: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Der Projektauftrag muss von der Firmenleitung kommen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Die Firmenleitung muss bei Konflikten zu den vorgegebenen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Strukturen stehen.</a:t>
            </a: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Ein „</a:t>
            </a:r>
            <a:r>
              <a:rPr lang="de-DE" b="1" dirty="0" err="1">
                <a:solidFill>
                  <a:srgbClr val="FF0000"/>
                </a:solidFill>
              </a:rPr>
              <a:t>bissi</a:t>
            </a:r>
            <a:r>
              <a:rPr lang="de-DE" b="1" dirty="0">
                <a:solidFill>
                  <a:srgbClr val="FF0000"/>
                </a:solidFill>
              </a:rPr>
              <a:t>“ Reform geht nicht – bzw. ist eine Verschlimmbesserung 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Quel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20" y="3645024"/>
            <a:ext cx="1080120" cy="1054805"/>
          </a:xfrm>
          <a:prstGeom prst="rect">
            <a:avLst/>
          </a:prstGeom>
          <a:noFill/>
        </p:spPr>
      </p:pic>
      <p:pic>
        <p:nvPicPr>
          <p:cNvPr id="5" name="18">
            <a:hlinkClick r:id="" action="ppaction://media"/>
            <a:extLst>
              <a:ext uri="{FF2B5EF4-FFF2-40B4-BE49-F238E27FC236}">
                <a16:creationId xmlns:a16="http://schemas.microsoft.com/office/drawing/2014/main" id="{809CFF99-1B70-408A-AFBC-927385329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16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6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19</a:t>
            </a:fld>
            <a:endParaRPr lang="de-DE" dirty="0"/>
          </a:p>
        </p:txBody>
      </p:sp>
      <p:pic>
        <p:nvPicPr>
          <p:cNvPr id="6" name="Picture 2" descr="http://images.gutefrage.net/media/fragen/bilder/schilder-am-pc-selber-machen/0_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1152128" cy="867026"/>
          </a:xfrm>
          <a:prstGeom prst="rect">
            <a:avLst/>
          </a:prstGeom>
          <a:noFill/>
        </p:spPr>
      </p:pic>
      <p:pic>
        <p:nvPicPr>
          <p:cNvPr id="7" name="Picture 4" descr="http://www.n-drei.de/bilder/inhalt/n3_leistung_fis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800"/>
            <a:ext cx="1152128" cy="805251"/>
          </a:xfrm>
          <a:prstGeom prst="rect">
            <a:avLst/>
          </a:prstGeom>
          <a:noFill/>
        </p:spPr>
      </p:pic>
      <p:pic>
        <p:nvPicPr>
          <p:cNvPr id="8" name="Picture 6" descr="http://bilder.t-online.de/b/65/71/94/80/id_65719480/610/tid_da/in-mecklenburg-vorpommern-werden-zuletzt-haeufiger-schafe-gerisse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492896"/>
            <a:ext cx="1152128" cy="647835"/>
          </a:xfrm>
          <a:prstGeom prst="rect">
            <a:avLst/>
          </a:prstGeom>
          <a:noFill/>
        </p:spPr>
      </p:pic>
      <p:sp>
        <p:nvSpPr>
          <p:cNvPr id="11" name="Rechteck 10"/>
          <p:cNvSpPr/>
          <p:nvPr/>
        </p:nvSpPr>
        <p:spPr>
          <a:xfrm>
            <a:off x="1187624" y="1687514"/>
            <a:ext cx="329179" cy="7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20</a:t>
            </a:r>
          </a:p>
        </p:txBody>
      </p:sp>
      <p:sp>
        <p:nvSpPr>
          <p:cNvPr id="12" name="Rechteck 11"/>
          <p:cNvSpPr/>
          <p:nvPr/>
        </p:nvSpPr>
        <p:spPr>
          <a:xfrm>
            <a:off x="1187624" y="3284984"/>
            <a:ext cx="329179" cy="7333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20</a:t>
            </a:r>
          </a:p>
        </p:txBody>
      </p:sp>
      <p:sp>
        <p:nvSpPr>
          <p:cNvPr id="13" name="Rechteck 12"/>
          <p:cNvSpPr/>
          <p:nvPr/>
        </p:nvSpPr>
        <p:spPr>
          <a:xfrm>
            <a:off x="1187624" y="2492896"/>
            <a:ext cx="360040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60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619672" y="1988840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strong </a:t>
            </a:r>
            <a:r>
              <a:rPr lang="de-AT" dirty="0" err="1"/>
              <a:t>performers</a:t>
            </a:r>
            <a:endParaRPr lang="de-AT" dirty="0"/>
          </a:p>
        </p:txBody>
      </p:sp>
      <p:sp>
        <p:nvSpPr>
          <p:cNvPr id="15" name="Textfeld 14"/>
          <p:cNvSpPr txBox="1"/>
          <p:nvPr/>
        </p:nvSpPr>
        <p:spPr>
          <a:xfrm>
            <a:off x="1619672" y="2636912"/>
            <a:ext cx="236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average</a:t>
            </a:r>
            <a:r>
              <a:rPr lang="de-AT" dirty="0"/>
              <a:t> </a:t>
            </a:r>
            <a:r>
              <a:rPr lang="de-AT" dirty="0" err="1"/>
              <a:t>performers</a:t>
            </a:r>
            <a:endParaRPr lang="de-AT" dirty="0"/>
          </a:p>
        </p:txBody>
      </p:sp>
      <p:sp>
        <p:nvSpPr>
          <p:cNvPr id="16" name="Textfeld 15"/>
          <p:cNvSpPr txBox="1"/>
          <p:nvPr/>
        </p:nvSpPr>
        <p:spPr>
          <a:xfrm>
            <a:off x="1619672" y="3429000"/>
            <a:ext cx="2048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weak</a:t>
            </a:r>
            <a:r>
              <a:rPr lang="de-AT" dirty="0"/>
              <a:t> </a:t>
            </a:r>
            <a:r>
              <a:rPr lang="de-AT" dirty="0" err="1"/>
              <a:t>performers</a:t>
            </a:r>
            <a:endParaRPr lang="de-AT" dirty="0"/>
          </a:p>
        </p:txBody>
      </p:sp>
      <p:sp>
        <p:nvSpPr>
          <p:cNvPr id="17" name="Textfeld 16"/>
          <p:cNvSpPr txBox="1"/>
          <p:nvPr/>
        </p:nvSpPr>
        <p:spPr>
          <a:xfrm>
            <a:off x="4716016" y="1988840"/>
            <a:ext cx="370646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Herausforderung</a:t>
            </a:r>
          </a:p>
          <a:p>
            <a:r>
              <a:rPr lang="de-AT" dirty="0"/>
              <a:t>Optimale Nutzung der</a:t>
            </a:r>
          </a:p>
          <a:p>
            <a:r>
              <a:rPr lang="de-AT" dirty="0"/>
              <a:t>20% strong </a:t>
            </a:r>
            <a:r>
              <a:rPr lang="de-AT" dirty="0" err="1"/>
              <a:t>performers</a:t>
            </a:r>
            <a:endParaRPr lang="de-AT" dirty="0"/>
          </a:p>
          <a:p>
            <a:r>
              <a:rPr lang="de-AT" dirty="0"/>
              <a:t>über die ganze Organisation</a:t>
            </a:r>
          </a:p>
          <a:p>
            <a:endParaRPr lang="de-AT" dirty="0"/>
          </a:p>
          <a:p>
            <a:r>
              <a:rPr lang="de-AT" dirty="0"/>
              <a:t>Verhinderung des Peter-Prinzips</a:t>
            </a:r>
          </a:p>
          <a:p>
            <a:r>
              <a:rPr lang="de-AT" dirty="0"/>
              <a:t>durch Fachkarrieren</a:t>
            </a:r>
          </a:p>
        </p:txBody>
      </p:sp>
      <p:pic>
        <p:nvPicPr>
          <p:cNvPr id="32770" name="Picture 2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149080"/>
            <a:ext cx="2987824" cy="2236567"/>
          </a:xfrm>
          <a:prstGeom prst="rect">
            <a:avLst/>
          </a:prstGeom>
          <a:noFill/>
        </p:spPr>
      </p:pic>
      <p:sp>
        <p:nvSpPr>
          <p:cNvPr id="19" name="Textfeld 18"/>
          <p:cNvSpPr txBox="1"/>
          <p:nvPr/>
        </p:nvSpPr>
        <p:spPr>
          <a:xfrm>
            <a:off x="4788024" y="4365104"/>
            <a:ext cx="321273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Master Data Management</a:t>
            </a:r>
            <a:br>
              <a:rPr lang="de-AT" dirty="0"/>
            </a:br>
            <a:r>
              <a:rPr lang="de-AT" dirty="0"/>
              <a:t>als Basis für die vielen </a:t>
            </a:r>
            <a:br>
              <a:rPr lang="de-AT" dirty="0"/>
            </a:br>
            <a:r>
              <a:rPr lang="de-AT" dirty="0" err="1"/>
              <a:t>Digitaliserungsprojekte</a:t>
            </a:r>
            <a:r>
              <a:rPr lang="de-AT" dirty="0"/>
              <a:t>, KI,</a:t>
            </a:r>
          </a:p>
          <a:p>
            <a:r>
              <a:rPr lang="de-AT" dirty="0"/>
              <a:t>Big Data, </a:t>
            </a:r>
            <a:r>
              <a:rPr lang="de-AT" dirty="0" err="1"/>
              <a:t>SupplyChain-Mgm</a:t>
            </a:r>
            <a:endParaRPr lang="de-AT" dirty="0"/>
          </a:p>
          <a:p>
            <a:r>
              <a:rPr lang="de-AT" dirty="0"/>
              <a:t>u.v.m.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01865557-9FA3-4561-BBE9-2655D4873DB8}"/>
              </a:ext>
            </a:extLst>
          </p:cNvPr>
          <p:cNvSpPr txBox="1"/>
          <p:nvPr/>
        </p:nvSpPr>
        <p:spPr>
          <a:xfrm>
            <a:off x="2381297" y="1638020"/>
            <a:ext cx="5028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(eigene) engagierte Mitarbeiter als entscheidendes Kriterium</a:t>
            </a:r>
          </a:p>
        </p:txBody>
      </p:sp>
      <p:pic>
        <p:nvPicPr>
          <p:cNvPr id="9" name="19">
            <a:hlinkClick r:id="" action="ppaction://media"/>
            <a:extLst>
              <a:ext uri="{FF2B5EF4-FFF2-40B4-BE49-F238E27FC236}">
                <a16:creationId xmlns:a16="http://schemas.microsoft.com/office/drawing/2014/main" id="{E5F5C9F5-EBC8-44C7-978B-98AB17EA3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5000" y="2111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1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Kurt Pikl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Jahrgang 1947</a:t>
            </a:r>
          </a:p>
          <a:p>
            <a:r>
              <a:rPr lang="de-DE" dirty="0"/>
              <a:t>Handelsschule, 1962 Bürokraft</a:t>
            </a:r>
          </a:p>
          <a:p>
            <a:r>
              <a:rPr lang="de-DE" dirty="0"/>
              <a:t>1965 Bundesheer, danach Schilehrer in Schottland</a:t>
            </a:r>
          </a:p>
          <a:p>
            <a:r>
              <a:rPr lang="de-DE" dirty="0"/>
              <a:t>1966 bis 1972 Buchhaltung, Lohnverrechnung</a:t>
            </a:r>
          </a:p>
          <a:p>
            <a:r>
              <a:rPr lang="de-DE" dirty="0"/>
              <a:t>1972 Ausbildung Programmierer (Kienzle Schwarzwald)</a:t>
            </a:r>
          </a:p>
          <a:p>
            <a:r>
              <a:rPr lang="de-DE" dirty="0"/>
              <a:t>bis 2008 EDV – zuletzt „CIO“ eines Branchenführers aus der Holzindustrie</a:t>
            </a:r>
          </a:p>
          <a:p>
            <a:r>
              <a:rPr lang="de-DE" dirty="0"/>
              <a:t>2005 Gründung einer eigenen Firma „</a:t>
            </a:r>
            <a:r>
              <a:rPr lang="de-DE" dirty="0" err="1"/>
              <a:t>CommonSense</a:t>
            </a:r>
            <a:r>
              <a:rPr lang="de-DE" dirty="0"/>
              <a:t>“</a:t>
            </a:r>
          </a:p>
          <a:p>
            <a:r>
              <a:rPr lang="de-DE" dirty="0"/>
              <a:t>2008 Pension</a:t>
            </a:r>
          </a:p>
          <a:p>
            <a:r>
              <a:rPr lang="de-DE" dirty="0"/>
              <a:t>2011 Gründung der Nachfolgefirma</a:t>
            </a:r>
            <a:br>
              <a:rPr lang="de-DE" dirty="0"/>
            </a:br>
            <a:r>
              <a:rPr lang="de-DE" dirty="0"/>
              <a:t>„IT-Hausverstand“</a:t>
            </a:r>
          </a:p>
          <a:p>
            <a:pPr lvl="1"/>
            <a:r>
              <a:rPr lang="de-DE" dirty="0"/>
              <a:t>Stammdatenmanagement</a:t>
            </a:r>
          </a:p>
          <a:p>
            <a:pPr lvl="1"/>
            <a:r>
              <a:rPr lang="de-DE" dirty="0" err="1"/>
              <a:t>Supply</a:t>
            </a:r>
            <a:r>
              <a:rPr lang="de-DE" dirty="0"/>
              <a:t> Chain Holz</a:t>
            </a:r>
          </a:p>
          <a:p>
            <a:pPr lvl="1"/>
            <a:r>
              <a:rPr lang="de-DE" dirty="0"/>
              <a:t>CRM für Vereine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7" name="2">
            <a:hlinkClick r:id="" action="ppaction://media"/>
            <a:extLst>
              <a:ext uri="{FF2B5EF4-FFF2-40B4-BE49-F238E27FC236}">
                <a16:creationId xmlns:a16="http://schemas.microsoft.com/office/drawing/2014/main" id="{B5AEDC6F-FE48-420E-88E8-BD742EE7AE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212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420888"/>
            <a:ext cx="5015224" cy="3761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/>
          <p:nvPr/>
        </p:nvSpPr>
        <p:spPr>
          <a:xfrm>
            <a:off x="2987824" y="1916832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Der </a:t>
            </a:r>
            <a:r>
              <a:rPr lang="de-AT" dirty="0" err="1"/>
              <a:t>Stoanmandl</a:t>
            </a:r>
            <a:r>
              <a:rPr lang="de-AT" dirty="0"/>
              <a:t>-Test</a:t>
            </a:r>
          </a:p>
        </p:txBody>
      </p:sp>
      <p:pic>
        <p:nvPicPr>
          <p:cNvPr id="2" name="20">
            <a:hlinkClick r:id="" action="ppaction://media"/>
            <a:extLst>
              <a:ext uri="{FF2B5EF4-FFF2-40B4-BE49-F238E27FC236}">
                <a16:creationId xmlns:a16="http://schemas.microsoft.com/office/drawing/2014/main" id="{813757EB-7198-49C0-986E-7A33B448E3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5212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21</a:t>
            </a:fld>
            <a:endParaRPr lang="de-DE" dirty="0"/>
          </a:p>
        </p:txBody>
      </p:sp>
      <p:pic>
        <p:nvPicPr>
          <p:cNvPr id="7" name="Picture 2" descr="C:\Users\1\Documents\Privat\Gedichte\2020\Bilder\426 Dochschode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276872"/>
            <a:ext cx="3168352" cy="394303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3311352" y="1556792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Kreativität</a:t>
            </a:r>
          </a:p>
        </p:txBody>
      </p:sp>
      <p:pic>
        <p:nvPicPr>
          <p:cNvPr id="1026" name="Picture 2" descr="Quellbild anzeigen">
            <a:extLst>
              <a:ext uri="{FF2B5EF4-FFF2-40B4-BE49-F238E27FC236}">
                <a16:creationId xmlns:a16="http://schemas.microsoft.com/office/drawing/2014/main" id="{91569B37-AF1A-4D5C-AC61-538C96B5A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184" y="3091780"/>
            <a:ext cx="4098032" cy="307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3407CDF-9790-4454-8B60-036F5A59AD01}"/>
              </a:ext>
            </a:extLst>
          </p:cNvPr>
          <p:cNvSpPr txBox="1"/>
          <p:nvPr/>
        </p:nvSpPr>
        <p:spPr>
          <a:xfrm>
            <a:off x="5027397" y="2060848"/>
            <a:ext cx="2909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Kreativität ZULASSEN ist anstrengend</a:t>
            </a:r>
          </a:p>
          <a:p>
            <a:pPr algn="ctr"/>
            <a:r>
              <a:rPr lang="de-DE" dirty="0"/>
              <a:t>aber entscheidend</a:t>
            </a:r>
          </a:p>
        </p:txBody>
      </p:sp>
      <p:pic>
        <p:nvPicPr>
          <p:cNvPr id="6" name="21">
            <a:hlinkClick r:id="" action="ppaction://media"/>
            <a:extLst>
              <a:ext uri="{FF2B5EF4-FFF2-40B4-BE49-F238E27FC236}">
                <a16:creationId xmlns:a16="http://schemas.microsoft.com/office/drawing/2014/main" id="{BAE88D13-13CB-4449-9582-C84DC9783F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52120" y="26706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22</a:t>
            </a:fld>
            <a:endParaRPr lang="de-DE" dirty="0"/>
          </a:p>
        </p:txBody>
      </p:sp>
      <p:pic>
        <p:nvPicPr>
          <p:cNvPr id="1026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2564904"/>
            <a:ext cx="6096000" cy="34290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3347864" y="2051556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Projektstatus</a:t>
            </a:r>
          </a:p>
        </p:txBody>
      </p:sp>
      <p:pic>
        <p:nvPicPr>
          <p:cNvPr id="5" name="22">
            <a:hlinkClick r:id="" action="ppaction://media"/>
            <a:extLst>
              <a:ext uri="{FF2B5EF4-FFF2-40B4-BE49-F238E27FC236}">
                <a16:creationId xmlns:a16="http://schemas.microsoft.com/office/drawing/2014/main" id="{534C1B48-9378-4313-9AC5-0DD4DE721A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288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23</a:t>
            </a:fld>
            <a:endParaRPr lang="de-DE" dirty="0"/>
          </a:p>
        </p:txBody>
      </p:sp>
      <p:pic>
        <p:nvPicPr>
          <p:cNvPr id="40962" name="Picture 2" descr="http://2.bp.blogspot.com/-FxHwIfHzjZQ/VpAyilkrx4I/AAAAAAAASgo/0OJHBBbUcP8/s1600/animals-smelling-flowers-37__8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2204864"/>
            <a:ext cx="4505145" cy="324036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0" y="1772816"/>
            <a:ext cx="5787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durch Standards gemeinsam profitieren und lernen</a:t>
            </a:r>
          </a:p>
        </p:txBody>
      </p:sp>
      <p:pic>
        <p:nvPicPr>
          <p:cNvPr id="26626" name="Picture 2" descr="Quel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3933056"/>
            <a:ext cx="1944216" cy="1552133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4788024" y="2276872"/>
            <a:ext cx="4006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1961   1 Standort  ~ 120 MA</a:t>
            </a:r>
          </a:p>
          <a:p>
            <a:r>
              <a:rPr lang="de-AT" dirty="0"/>
              <a:t>2020 20 Standorte ~ 10.000 MA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932040" y="2996952"/>
            <a:ext cx="1417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3 Österreich</a:t>
            </a:r>
          </a:p>
          <a:p>
            <a:r>
              <a:rPr lang="de-AT" sz="1400" b="1" dirty="0"/>
              <a:t>6 Deutschland</a:t>
            </a:r>
          </a:p>
          <a:p>
            <a:r>
              <a:rPr lang="de-AT" sz="1400" b="1" dirty="0"/>
              <a:t>2 GB</a:t>
            </a:r>
          </a:p>
          <a:p>
            <a:r>
              <a:rPr lang="de-AT" sz="1400" b="1" dirty="0"/>
              <a:t>2 Frankreich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372200" y="2996952"/>
            <a:ext cx="12153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1 Rumänien</a:t>
            </a:r>
          </a:p>
          <a:p>
            <a:r>
              <a:rPr lang="de-AT" sz="1400" b="1" dirty="0"/>
              <a:t>1 Polen</a:t>
            </a:r>
          </a:p>
          <a:p>
            <a:r>
              <a:rPr lang="de-AT" sz="1400" b="1" dirty="0"/>
              <a:t>1 Türkei</a:t>
            </a:r>
          </a:p>
          <a:p>
            <a:r>
              <a:rPr lang="de-AT" sz="1400" b="1" dirty="0"/>
              <a:t>2 Russland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7740352" y="2996952"/>
            <a:ext cx="13340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1 Argentinien</a:t>
            </a:r>
          </a:p>
          <a:p>
            <a:r>
              <a:rPr lang="de-AT" sz="1400" b="1" dirty="0"/>
              <a:t>1 USA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012160" y="5301208"/>
            <a:ext cx="218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St. Johann in Tirol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2429D3F5-B95F-4076-830A-EF2F3C26A392}"/>
              </a:ext>
            </a:extLst>
          </p:cNvPr>
          <p:cNvSpPr txBox="1"/>
          <p:nvPr/>
        </p:nvSpPr>
        <p:spPr>
          <a:xfrm>
            <a:off x="4769672" y="1804174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Das Konzept hat sich bewährt</a:t>
            </a:r>
          </a:p>
        </p:txBody>
      </p:sp>
      <p:pic>
        <p:nvPicPr>
          <p:cNvPr id="7" name="23">
            <a:hlinkClick r:id="" action="ppaction://media"/>
            <a:extLst>
              <a:ext uri="{FF2B5EF4-FFF2-40B4-BE49-F238E27FC236}">
                <a16:creationId xmlns:a16="http://schemas.microsoft.com/office/drawing/2014/main" id="{6E7FC31C-93DE-4605-86F6-997D2AE2B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7360" y="20569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556E2E5-96E8-401B-81F1-37814EEF3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5942C9D-CE89-4402-9B75-31EF2182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2F482BC-D216-4F48-A236-1061F4E75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24</a:t>
            </a:fld>
            <a:endParaRPr lang="de-DE" dirty="0"/>
          </a:p>
        </p:txBody>
      </p:sp>
      <p:pic>
        <p:nvPicPr>
          <p:cNvPr id="5" name="Picture 3" descr="SAP for dummies">
            <a:extLst>
              <a:ext uri="{FF2B5EF4-FFF2-40B4-BE49-F238E27FC236}">
                <a16:creationId xmlns:a16="http://schemas.microsoft.com/office/drawing/2014/main" id="{04B2F9A8-3F8B-49B5-B22A-A7579123EA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1844824"/>
            <a:ext cx="2795842" cy="189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SAP for dummies">
            <a:extLst>
              <a:ext uri="{FF2B5EF4-FFF2-40B4-BE49-F238E27FC236}">
                <a16:creationId xmlns:a16="http://schemas.microsoft.com/office/drawing/2014/main" id="{18C9968E-10E9-4E63-8523-C41C21018F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100587"/>
            <a:ext cx="2795842" cy="1894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feil: nach oben und unten 7">
            <a:extLst>
              <a:ext uri="{FF2B5EF4-FFF2-40B4-BE49-F238E27FC236}">
                <a16:creationId xmlns:a16="http://schemas.microsoft.com/office/drawing/2014/main" id="{41C06619-6462-45C7-BA5A-765CDFF46B38}"/>
              </a:ext>
            </a:extLst>
          </p:cNvPr>
          <p:cNvSpPr/>
          <p:nvPr/>
        </p:nvSpPr>
        <p:spPr>
          <a:xfrm>
            <a:off x="1612805" y="3326981"/>
            <a:ext cx="484632" cy="1216152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32DD9A29-86C3-438C-927A-EA8A405285AF}"/>
              </a:ext>
            </a:extLst>
          </p:cNvPr>
          <p:cNvSpPr txBox="1"/>
          <p:nvPr/>
        </p:nvSpPr>
        <p:spPr>
          <a:xfrm>
            <a:off x="2084606" y="3750391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10 Länder</a:t>
            </a:r>
          </a:p>
        </p:txBody>
      </p:sp>
      <p:pic>
        <p:nvPicPr>
          <p:cNvPr id="16" name="Picture 8" descr="Quellbild anzeigen">
            <a:extLst>
              <a:ext uri="{FF2B5EF4-FFF2-40B4-BE49-F238E27FC236}">
                <a16:creationId xmlns:a16="http://schemas.microsoft.com/office/drawing/2014/main" id="{EE5C184F-C786-4EFB-8BBD-3E96899C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278" y="4585316"/>
            <a:ext cx="1794914" cy="13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Quellbild anzeigen">
            <a:extLst>
              <a:ext uri="{FF2B5EF4-FFF2-40B4-BE49-F238E27FC236}">
                <a16:creationId xmlns:a16="http://schemas.microsoft.com/office/drawing/2014/main" id="{885166C2-EA47-4477-A983-BBABD7330F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226" y="2231371"/>
            <a:ext cx="1794914" cy="135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8DEA3D01-6EFF-4D66-AFA1-9AFC3CF5B98D}"/>
              </a:ext>
            </a:extLst>
          </p:cNvPr>
          <p:cNvSpPr txBox="1"/>
          <p:nvPr/>
        </p:nvSpPr>
        <p:spPr>
          <a:xfrm>
            <a:off x="5259649" y="8396046"/>
            <a:ext cx="79677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Security Backup der gesamten Umgebung</a:t>
            </a:r>
          </a:p>
        </p:txBody>
      </p:sp>
      <p:pic>
        <p:nvPicPr>
          <p:cNvPr id="2058" name="Picture 10" descr="Quellbild anzeigen">
            <a:extLst>
              <a:ext uri="{FF2B5EF4-FFF2-40B4-BE49-F238E27FC236}">
                <a16:creationId xmlns:a16="http://schemas.microsoft.com/office/drawing/2014/main" id="{B3276A00-57CD-4C90-901C-9AD78DD9E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034" y="3168223"/>
            <a:ext cx="2267744" cy="1533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Pfeil: nach oben und unten 19">
            <a:extLst>
              <a:ext uri="{FF2B5EF4-FFF2-40B4-BE49-F238E27FC236}">
                <a16:creationId xmlns:a16="http://schemas.microsoft.com/office/drawing/2014/main" id="{68E461BA-8552-4BA4-910B-AD4CE91B33A1}"/>
              </a:ext>
            </a:extLst>
          </p:cNvPr>
          <p:cNvSpPr/>
          <p:nvPr/>
        </p:nvSpPr>
        <p:spPr>
          <a:xfrm rot="5400000">
            <a:off x="3391247" y="2317831"/>
            <a:ext cx="484632" cy="1216152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Pfeil: nach oben und unten 20">
            <a:extLst>
              <a:ext uri="{FF2B5EF4-FFF2-40B4-BE49-F238E27FC236}">
                <a16:creationId xmlns:a16="http://schemas.microsoft.com/office/drawing/2014/main" id="{E38F39B3-3259-4ED9-9581-03B9C8784425}"/>
              </a:ext>
            </a:extLst>
          </p:cNvPr>
          <p:cNvSpPr/>
          <p:nvPr/>
        </p:nvSpPr>
        <p:spPr>
          <a:xfrm rot="5400000">
            <a:off x="3391247" y="4578573"/>
            <a:ext cx="484632" cy="1216152"/>
          </a:xfrm>
          <a:prstGeom prst="up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13621872-5CD0-42B4-942E-F204C46DAC6A}"/>
              </a:ext>
            </a:extLst>
          </p:cNvPr>
          <p:cNvSpPr txBox="1"/>
          <p:nvPr/>
        </p:nvSpPr>
        <p:spPr>
          <a:xfrm>
            <a:off x="5821329" y="4892955"/>
            <a:ext cx="18822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Rechenzentrum Backup</a:t>
            </a:r>
          </a:p>
          <a:p>
            <a:r>
              <a:rPr lang="de-DE" dirty="0"/>
              <a:t>Hacker Prävention……..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78F7CB1-63D0-4F19-A182-B2EBBE1B4C1C}"/>
              </a:ext>
            </a:extLst>
          </p:cNvPr>
          <p:cNvSpPr txBox="1"/>
          <p:nvPr/>
        </p:nvSpPr>
        <p:spPr>
          <a:xfrm>
            <a:off x="3886516" y="1743048"/>
            <a:ext cx="297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Beispiel: Schutz vor Cyberangriffen</a:t>
            </a:r>
          </a:p>
        </p:txBody>
      </p:sp>
      <p:pic>
        <p:nvPicPr>
          <p:cNvPr id="12" name="24">
            <a:hlinkClick r:id="" action="ppaction://media"/>
            <a:extLst>
              <a:ext uri="{FF2B5EF4-FFF2-40B4-BE49-F238E27FC236}">
                <a16:creationId xmlns:a16="http://schemas.microsoft.com/office/drawing/2014/main" id="{99BC9D31-34C3-4A46-BDAB-468D1E5BFD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0" y="300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444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8E86-FB2B-4A68-B40D-3B0B054426FC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25</a:t>
            </a:fld>
            <a:endParaRPr lang="de-DE"/>
          </a:p>
        </p:txBody>
      </p:sp>
      <p:pic>
        <p:nvPicPr>
          <p:cNvPr id="30722" name="Picture 2" descr="C:\Users\1\Documents\Privat\Malen\Konformismus_kl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0"/>
            <a:ext cx="9593704" cy="68580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539552" y="3645024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neue Wege gehen?</a:t>
            </a:r>
          </a:p>
        </p:txBody>
      </p:sp>
      <p:pic>
        <p:nvPicPr>
          <p:cNvPr id="2" name="25">
            <a:hlinkClick r:id="" action="ppaction://media"/>
            <a:extLst>
              <a:ext uri="{FF2B5EF4-FFF2-40B4-BE49-F238E27FC236}">
                <a16:creationId xmlns:a16="http://schemas.microsoft.com/office/drawing/2014/main" id="{F1A8B1FA-FCA1-43AF-9659-FFA17937F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6904" y="16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26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07504" y="4460919"/>
            <a:ext cx="48365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/>
              <a:t>Warum gelingt es nicht, die Digitalisierung</a:t>
            </a:r>
          </a:p>
          <a:p>
            <a:pPr algn="ctr"/>
            <a:r>
              <a:rPr lang="de-AT" dirty="0"/>
              <a:t>rascher voranzutreiben (B2B)</a:t>
            </a:r>
          </a:p>
          <a:p>
            <a:pPr algn="ctr"/>
            <a:endParaRPr lang="de-AT" dirty="0"/>
          </a:p>
          <a:p>
            <a:pPr algn="ctr"/>
            <a:r>
              <a:rPr lang="de-AT" dirty="0"/>
              <a:t>Alle reden davon, aber?</a:t>
            </a:r>
          </a:p>
        </p:txBody>
      </p:sp>
      <p:pic>
        <p:nvPicPr>
          <p:cNvPr id="6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579" y="2588711"/>
            <a:ext cx="3010341" cy="1693317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1979712" y="418746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Die       Kür</a:t>
            </a:r>
            <a:endParaRPr lang="de-AT" dirty="0"/>
          </a:p>
        </p:txBody>
      </p:sp>
      <p:pic>
        <p:nvPicPr>
          <p:cNvPr id="8" name="Picture 2" descr="Quel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2372687"/>
            <a:ext cx="1584176" cy="1915238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6012160" y="4532927"/>
            <a:ext cx="27927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Vielleicht doch einmal</a:t>
            </a:r>
          </a:p>
          <a:p>
            <a:r>
              <a:rPr lang="de-AT" dirty="0"/>
              <a:t>schlucken und nicht nur</a:t>
            </a:r>
          </a:p>
          <a:p>
            <a:r>
              <a:rPr lang="de-AT" dirty="0"/>
              <a:t>kauen?</a:t>
            </a:r>
          </a:p>
        </p:txBody>
      </p:sp>
      <p:pic>
        <p:nvPicPr>
          <p:cNvPr id="10" name="26">
            <a:hlinkClick r:id="" action="ppaction://media"/>
            <a:extLst>
              <a:ext uri="{FF2B5EF4-FFF2-40B4-BE49-F238E27FC236}">
                <a16:creationId xmlns:a16="http://schemas.microsoft.com/office/drawing/2014/main" id="{348B9050-D3C5-4364-AB10-9A5D1CAE0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07360" y="1614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27</a:t>
            </a:fld>
            <a:endParaRPr lang="de-DE"/>
          </a:p>
        </p:txBody>
      </p:sp>
      <p:graphicFrame>
        <p:nvGraphicFramePr>
          <p:cNvPr id="8" name="Diagramm 7"/>
          <p:cNvGraphicFramePr/>
          <p:nvPr/>
        </p:nvGraphicFramePr>
        <p:xfrm>
          <a:off x="251520" y="2636912"/>
          <a:ext cx="352839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 descr="Bildergebnis für k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978949"/>
            <a:ext cx="2294759" cy="720080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467544" y="2276872"/>
            <a:ext cx="255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Große Organisationen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724128" y="2348880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EPU/KMU</a:t>
            </a:r>
          </a:p>
        </p:txBody>
      </p:sp>
      <p:sp>
        <p:nvSpPr>
          <p:cNvPr id="15" name="Pfeil nach links und rechts 14"/>
          <p:cNvSpPr/>
          <p:nvPr/>
        </p:nvSpPr>
        <p:spPr>
          <a:xfrm>
            <a:off x="4067944" y="3501008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7" name="Textfeld 16"/>
          <p:cNvSpPr txBox="1"/>
          <p:nvPr/>
        </p:nvSpPr>
        <p:spPr>
          <a:xfrm>
            <a:off x="1115616" y="1844824"/>
            <a:ext cx="687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hohes Transaktionsaufkommen = hoher Verwaltungsaufwand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539552" y="5013176"/>
            <a:ext cx="1959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Just in Time = </a:t>
            </a:r>
          </a:p>
          <a:p>
            <a:r>
              <a:rPr lang="de-AT" dirty="0"/>
              <a:t>Reduktion Lager</a:t>
            </a:r>
          </a:p>
          <a:p>
            <a:r>
              <a:rPr lang="de-AT" dirty="0"/>
              <a:t>Hohe Flexibilität</a:t>
            </a:r>
          </a:p>
        </p:txBody>
      </p:sp>
      <p:pic>
        <p:nvPicPr>
          <p:cNvPr id="19" name="Picture 2" descr="C:\Users\1\Documents\Temp\KMU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05064"/>
            <a:ext cx="3916225" cy="2232248"/>
          </a:xfrm>
          <a:prstGeom prst="rect">
            <a:avLst/>
          </a:prstGeom>
          <a:noFill/>
        </p:spPr>
      </p:pic>
      <p:pic>
        <p:nvPicPr>
          <p:cNvPr id="3" name="27">
            <a:hlinkClick r:id="" action="ppaction://media"/>
            <a:extLst>
              <a:ext uri="{FF2B5EF4-FFF2-40B4-BE49-F238E27FC236}">
                <a16:creationId xmlns:a16="http://schemas.microsoft.com/office/drawing/2014/main" id="{24C63313-2FA5-412F-BF53-D613CA9E1F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15000" y="27058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28</a:t>
            </a:fld>
            <a:endParaRPr lang="de-DE" dirty="0"/>
          </a:p>
        </p:txBody>
      </p:sp>
      <p:graphicFrame>
        <p:nvGraphicFramePr>
          <p:cNvPr id="5" name="Diagramm 4"/>
          <p:cNvGraphicFramePr/>
          <p:nvPr/>
        </p:nvGraphicFramePr>
        <p:xfrm>
          <a:off x="251520" y="2636912"/>
          <a:ext cx="352839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2" descr="Bildergebnis für k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2978949"/>
            <a:ext cx="2294759" cy="720080"/>
          </a:xfrm>
          <a:prstGeom prst="rect">
            <a:avLst/>
          </a:prstGeom>
          <a:noFill/>
        </p:spPr>
      </p:pic>
      <p:sp>
        <p:nvSpPr>
          <p:cNvPr id="7" name="Textfeld 6"/>
          <p:cNvSpPr txBox="1"/>
          <p:nvPr/>
        </p:nvSpPr>
        <p:spPr>
          <a:xfrm>
            <a:off x="467544" y="2204864"/>
            <a:ext cx="3092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Große Organisationen</a:t>
            </a:r>
            <a:br>
              <a:rPr lang="de-AT" dirty="0"/>
            </a:br>
            <a:r>
              <a:rPr lang="de-AT" dirty="0"/>
              <a:t>i.d.R. komplexe Strukturen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5148064" y="2204864"/>
            <a:ext cx="3292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EPU/KMU</a:t>
            </a:r>
            <a:br>
              <a:rPr lang="de-AT" dirty="0"/>
            </a:br>
            <a:r>
              <a:rPr lang="de-AT" dirty="0"/>
              <a:t>einfache </a:t>
            </a:r>
            <a:r>
              <a:rPr lang="de-AT" dirty="0" err="1"/>
              <a:t>Org.Strukturen</a:t>
            </a:r>
            <a:br>
              <a:rPr lang="de-AT" dirty="0"/>
            </a:br>
            <a:r>
              <a:rPr lang="de-AT" dirty="0"/>
              <a:t>einfache EDV-Möglichkeiten</a:t>
            </a:r>
          </a:p>
        </p:txBody>
      </p:sp>
      <p:pic>
        <p:nvPicPr>
          <p:cNvPr id="16388" name="Picture 4" descr="Bildergebnis für er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5013176"/>
            <a:ext cx="1127791" cy="811558"/>
          </a:xfrm>
          <a:prstGeom prst="rect">
            <a:avLst/>
          </a:prstGeom>
          <a:noFill/>
        </p:spPr>
      </p:pic>
      <p:pic>
        <p:nvPicPr>
          <p:cNvPr id="16390" name="Picture 6" descr="Bildergebnis für exce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3861048"/>
            <a:ext cx="864096" cy="864096"/>
          </a:xfrm>
          <a:prstGeom prst="rect">
            <a:avLst/>
          </a:prstGeom>
          <a:noFill/>
        </p:spPr>
      </p:pic>
      <p:pic>
        <p:nvPicPr>
          <p:cNvPr id="16392" name="Picture 8" descr="Bildergebnis für wor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0312" y="3789040"/>
            <a:ext cx="1080120" cy="1080120"/>
          </a:xfrm>
          <a:prstGeom prst="rect">
            <a:avLst/>
          </a:prstGeom>
          <a:noFill/>
        </p:spPr>
      </p:pic>
      <p:pic>
        <p:nvPicPr>
          <p:cNvPr id="16394" name="Picture 10" descr="Bildergebnis für email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92080" y="3789040"/>
            <a:ext cx="1069154" cy="936104"/>
          </a:xfrm>
          <a:prstGeom prst="rect">
            <a:avLst/>
          </a:prstGeom>
          <a:noFill/>
        </p:spPr>
      </p:pic>
      <p:pic>
        <p:nvPicPr>
          <p:cNvPr id="16396" name="Picture 12" descr="Bildergebnis für rechenzetnr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5157192"/>
            <a:ext cx="1188875" cy="792088"/>
          </a:xfrm>
          <a:prstGeom prst="rect">
            <a:avLst/>
          </a:prstGeom>
          <a:noFill/>
        </p:spPr>
      </p:pic>
      <p:sp>
        <p:nvSpPr>
          <p:cNvPr id="15" name="Textfeld 14"/>
          <p:cNvSpPr txBox="1"/>
          <p:nvPr/>
        </p:nvSpPr>
        <p:spPr>
          <a:xfrm>
            <a:off x="4139952" y="3356992"/>
            <a:ext cx="6799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Pfeil nach links und rechts 15"/>
          <p:cNvSpPr/>
          <p:nvPr/>
        </p:nvSpPr>
        <p:spPr>
          <a:xfrm>
            <a:off x="3923928" y="4149080"/>
            <a:ext cx="1216152" cy="484632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483768" y="1700808"/>
            <a:ext cx="3517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Unterschiedliche (EDV-)Welten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1907704" y="5949280"/>
            <a:ext cx="13276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Rechenzentrum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95536" y="5949280"/>
            <a:ext cx="13869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/>
              <a:t>EDV-Mannschaft</a:t>
            </a:r>
          </a:p>
        </p:txBody>
      </p:sp>
      <p:pic>
        <p:nvPicPr>
          <p:cNvPr id="9" name="28">
            <a:hlinkClick r:id="" action="ppaction://media"/>
            <a:extLst>
              <a:ext uri="{FF2B5EF4-FFF2-40B4-BE49-F238E27FC236}">
                <a16:creationId xmlns:a16="http://schemas.microsoft.com/office/drawing/2014/main" id="{BE279312-B370-4F38-A31C-2C1C6EF0CF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96278" y="14865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7" name="Picture 19" descr="Bildergebnis für oc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448387">
            <a:off x="205468" y="2359584"/>
            <a:ext cx="1392705" cy="1152127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29</a:t>
            </a:fld>
            <a:endParaRPr lang="de-DE" dirty="0"/>
          </a:p>
        </p:txBody>
      </p:sp>
      <p:pic>
        <p:nvPicPr>
          <p:cNvPr id="5" name="Picture 2" descr="Bildergebnis für km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276872"/>
            <a:ext cx="2294759" cy="72008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2555776" y="1700808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Bisheriges Angebot an EPU/KMU</a:t>
            </a:r>
          </a:p>
        </p:txBody>
      </p:sp>
      <p:pic>
        <p:nvPicPr>
          <p:cNvPr id="7" name="Picture 6" descr="Bildergebnis für exc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158971"/>
            <a:ext cx="864096" cy="864096"/>
          </a:xfrm>
          <a:prstGeom prst="rect">
            <a:avLst/>
          </a:prstGeom>
          <a:noFill/>
        </p:spPr>
      </p:pic>
      <p:pic>
        <p:nvPicPr>
          <p:cNvPr id="8" name="Picture 8" descr="Bildergebnis für wor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64088" y="3086963"/>
            <a:ext cx="1080120" cy="1080120"/>
          </a:xfrm>
          <a:prstGeom prst="rect">
            <a:avLst/>
          </a:prstGeom>
          <a:noFill/>
        </p:spPr>
      </p:pic>
      <p:pic>
        <p:nvPicPr>
          <p:cNvPr id="9" name="Picture 10" descr="Bildergebnis für email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3086963"/>
            <a:ext cx="1069154" cy="936104"/>
          </a:xfrm>
          <a:prstGeom prst="rect">
            <a:avLst/>
          </a:prstGeom>
          <a:noFill/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3768" y="4653136"/>
            <a:ext cx="1188248" cy="117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35896" y="4581128"/>
            <a:ext cx="1501160" cy="1264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653136"/>
            <a:ext cx="1215135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Bildergebnis für webed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4412186"/>
            <a:ext cx="2232248" cy="600990"/>
          </a:xfrm>
          <a:prstGeom prst="rect">
            <a:avLst/>
          </a:prstGeom>
          <a:noFill/>
        </p:spPr>
      </p:pic>
      <p:pic>
        <p:nvPicPr>
          <p:cNvPr id="20" name="Picture 7" descr="Bildergebnis für webed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5013176"/>
            <a:ext cx="2232248" cy="600990"/>
          </a:xfrm>
          <a:prstGeom prst="rect">
            <a:avLst/>
          </a:prstGeom>
          <a:noFill/>
        </p:spPr>
      </p:pic>
      <p:pic>
        <p:nvPicPr>
          <p:cNvPr id="21" name="Picture 7" descr="Bildergebnis für webedi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228184" y="5661248"/>
            <a:ext cx="2232248" cy="600990"/>
          </a:xfrm>
          <a:prstGeom prst="rect">
            <a:avLst/>
          </a:prstGeom>
          <a:noFill/>
        </p:spPr>
      </p:pic>
      <p:pic>
        <p:nvPicPr>
          <p:cNvPr id="17417" name="Picture 9" descr="Bildergebnis für edi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32048" y="4365104"/>
            <a:ext cx="2160240" cy="1815475"/>
          </a:xfrm>
          <a:prstGeom prst="rect">
            <a:avLst/>
          </a:prstGeom>
          <a:noFill/>
        </p:spPr>
      </p:pic>
      <p:sp>
        <p:nvSpPr>
          <p:cNvPr id="23" name="Textfeld 22"/>
          <p:cNvSpPr txBox="1"/>
          <p:nvPr/>
        </p:nvSpPr>
        <p:spPr>
          <a:xfrm>
            <a:off x="2396326" y="4509120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/>
              <a:t>Kundenportal 1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3851920" y="4509120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/>
              <a:t>Kundenportal 2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5220072" y="4509120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b="1" dirty="0"/>
              <a:t>Kundenportal 3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172400" y="443711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A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8172400" y="508518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B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8172400" y="5733256"/>
            <a:ext cx="335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/>
              <a:t>X</a:t>
            </a:r>
          </a:p>
        </p:txBody>
      </p:sp>
      <p:cxnSp>
        <p:nvCxnSpPr>
          <p:cNvPr id="30" name="Form 29"/>
          <p:cNvCxnSpPr>
            <a:stCxn id="7" idx="2"/>
            <a:endCxn id="17417" idx="0"/>
          </p:cNvCxnSpPr>
          <p:nvPr/>
        </p:nvCxnSpPr>
        <p:spPr>
          <a:xfrm rot="5400000">
            <a:off x="3087090" y="2448145"/>
            <a:ext cx="342037" cy="34918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winkelte Verbindung 32"/>
          <p:cNvCxnSpPr>
            <a:stCxn id="7" idx="2"/>
            <a:endCxn id="23" idx="0"/>
          </p:cNvCxnSpPr>
          <p:nvPr/>
        </p:nvCxnSpPr>
        <p:spPr>
          <a:xfrm rot="5400000">
            <a:off x="3785056" y="3290127"/>
            <a:ext cx="486053" cy="195193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winkelte Verbindung 34"/>
          <p:cNvCxnSpPr>
            <a:stCxn id="7" idx="2"/>
            <a:endCxn id="24" idx="0"/>
          </p:cNvCxnSpPr>
          <p:nvPr/>
        </p:nvCxnSpPr>
        <p:spPr>
          <a:xfrm rot="5400000">
            <a:off x="4512853" y="4017924"/>
            <a:ext cx="486053" cy="496339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winkelte Verbindung 36"/>
          <p:cNvCxnSpPr>
            <a:stCxn id="7" idx="2"/>
            <a:endCxn id="25" idx="0"/>
          </p:cNvCxnSpPr>
          <p:nvPr/>
        </p:nvCxnSpPr>
        <p:spPr>
          <a:xfrm rot="16200000" flipH="1">
            <a:off x="5196928" y="3830186"/>
            <a:ext cx="486053" cy="871813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Form 38"/>
          <p:cNvCxnSpPr>
            <a:stCxn id="7" idx="2"/>
            <a:endCxn id="17415" idx="0"/>
          </p:cNvCxnSpPr>
          <p:nvPr/>
        </p:nvCxnSpPr>
        <p:spPr>
          <a:xfrm rot="16200000" flipH="1">
            <a:off x="5979619" y="3047496"/>
            <a:ext cx="389119" cy="234026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419" name="Picture 11" descr="Bildergebnis für xml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9079181">
            <a:off x="6406315" y="2166969"/>
            <a:ext cx="864096" cy="864096"/>
          </a:xfrm>
          <a:prstGeom prst="rect">
            <a:avLst/>
          </a:prstGeom>
          <a:noFill/>
        </p:spPr>
      </p:pic>
      <p:pic>
        <p:nvPicPr>
          <p:cNvPr id="17421" name="Picture 13" descr="Bildergebnis für csv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559530">
            <a:off x="7308222" y="2975766"/>
            <a:ext cx="696960" cy="696960"/>
          </a:xfrm>
          <a:prstGeom prst="rect">
            <a:avLst/>
          </a:prstGeom>
          <a:noFill/>
        </p:spPr>
      </p:pic>
      <p:pic>
        <p:nvPicPr>
          <p:cNvPr id="17423" name="Picture 15" descr="Bildergebnis für pdf 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rot="2329169">
            <a:off x="1596476" y="2257282"/>
            <a:ext cx="949909" cy="949909"/>
          </a:xfrm>
          <a:prstGeom prst="rect">
            <a:avLst/>
          </a:prstGeom>
          <a:noFill/>
        </p:spPr>
      </p:pic>
      <p:sp>
        <p:nvSpPr>
          <p:cNvPr id="48" name="Textfeld 47"/>
          <p:cNvSpPr txBox="1"/>
          <p:nvPr/>
        </p:nvSpPr>
        <p:spPr>
          <a:xfrm>
            <a:off x="4283968" y="3501008"/>
            <a:ext cx="67999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6600" b="1" dirty="0">
                <a:solidFill>
                  <a:srgbClr val="FF0000"/>
                </a:solidFill>
              </a:rPr>
              <a:t>?</a:t>
            </a:r>
          </a:p>
        </p:txBody>
      </p:sp>
      <p:pic>
        <p:nvPicPr>
          <p:cNvPr id="10" name="29">
            <a:hlinkClick r:id="" action="ppaction://media"/>
            <a:extLst>
              <a:ext uri="{FF2B5EF4-FFF2-40B4-BE49-F238E27FC236}">
                <a16:creationId xmlns:a16="http://schemas.microsoft.com/office/drawing/2014/main" id="{8ABCE0A5-7265-4E5A-B9B7-62AAE86149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51948" y="186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4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506904" y="1844824"/>
            <a:ext cx="128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Generalist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907704" y="2641771"/>
            <a:ext cx="49685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Alle Aussagen gelten für die „produzierende Industrie“ (B2B)</a:t>
            </a:r>
          </a:p>
          <a:p>
            <a:r>
              <a:rPr lang="de-AT" dirty="0"/>
              <a:t>Keine Erfahrung mit B2C</a:t>
            </a:r>
          </a:p>
          <a:p>
            <a:endParaRPr lang="de-AT" dirty="0"/>
          </a:p>
          <a:p>
            <a:r>
              <a:rPr lang="de-AT" dirty="0"/>
              <a:t>Aus einer Organisation, die immer auf der „Siegerstraße“ war/ist</a:t>
            </a:r>
          </a:p>
          <a:p>
            <a:r>
              <a:rPr lang="de-AT" dirty="0"/>
              <a:t>Keine Erfahrung mit Personalabbau usw.</a:t>
            </a:r>
          </a:p>
          <a:p>
            <a:endParaRPr lang="de-AT" dirty="0"/>
          </a:p>
          <a:p>
            <a:r>
              <a:rPr lang="de-AT" dirty="0"/>
              <a:t>Familienbetrieb mit klaren Entscheidungsstrukturen als</a:t>
            </a:r>
          </a:p>
          <a:p>
            <a:r>
              <a:rPr lang="de-AT" dirty="0"/>
              <a:t>Vorteil und Beispiel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339752" y="5131043"/>
            <a:ext cx="5176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Kontinuität meist erst im Rückblick erkennbar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52830D27-6203-4B64-B28F-347C82C48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26064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3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Quellbild anzeigen">
            <a:extLst>
              <a:ext uri="{FF2B5EF4-FFF2-40B4-BE49-F238E27FC236}">
                <a16:creationId xmlns:a16="http://schemas.microsoft.com/office/drawing/2014/main" id="{470665B2-B703-41EA-9112-3E472D73F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701552"/>
            <a:ext cx="2518221" cy="270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314565" y="2225117"/>
            <a:ext cx="45352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der klassische Konflikt zwei wollen/müssen eigentlich…</a:t>
            </a:r>
            <a:br>
              <a:rPr lang="de-AT" dirty="0"/>
            </a:br>
            <a:r>
              <a:rPr lang="de-AT" dirty="0"/>
              <a:t>beide brauchen einander…</a:t>
            </a:r>
          </a:p>
          <a:p>
            <a:endParaRPr lang="de-AT" dirty="0"/>
          </a:p>
          <a:p>
            <a:r>
              <a:rPr lang="de-AT" dirty="0"/>
              <a:t>Die mentalen Hürden und die Bequemlichkeit sind aber nicht</a:t>
            </a:r>
            <a:br>
              <a:rPr lang="de-AT" dirty="0"/>
            </a:br>
            <a:r>
              <a:rPr lang="de-AT" dirty="0"/>
              <a:t>zu überwinden, bzw. riskant….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6D04E7E-BA1C-4EBC-9CE5-1EF5F3A720E1}"/>
              </a:ext>
            </a:extLst>
          </p:cNvPr>
          <p:cNvSpPr txBox="1"/>
          <p:nvPr/>
        </p:nvSpPr>
        <p:spPr>
          <a:xfrm>
            <a:off x="4583313" y="1716202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Zielorientierung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6190D8E-9F2C-4F5F-B515-0E1EC4DDB1F1}"/>
              </a:ext>
            </a:extLst>
          </p:cNvPr>
          <p:cNvSpPr txBox="1"/>
          <p:nvPr/>
        </p:nvSpPr>
        <p:spPr>
          <a:xfrm>
            <a:off x="4878301" y="3829674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Technische Voraussetzungen</a:t>
            </a:r>
          </a:p>
        </p:txBody>
      </p:sp>
      <p:pic>
        <p:nvPicPr>
          <p:cNvPr id="3076" name="Picture 4" descr="Quellbild anzeigen">
            <a:extLst>
              <a:ext uri="{FF2B5EF4-FFF2-40B4-BE49-F238E27FC236}">
                <a16:creationId xmlns:a16="http://schemas.microsoft.com/office/drawing/2014/main" id="{17EBBAE8-2301-4879-9F01-AC0E15578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761112"/>
            <a:ext cx="1368152" cy="769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Quellbild anzeigen">
            <a:extLst>
              <a:ext uri="{FF2B5EF4-FFF2-40B4-BE49-F238E27FC236}">
                <a16:creationId xmlns:a16="http://schemas.microsoft.com/office/drawing/2014/main" id="{96B133B6-07EE-46BA-8E07-CFB3BDA950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851" y="4576183"/>
            <a:ext cx="1368152" cy="68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D4B8B055-CB67-4344-9A82-E77819870088}"/>
              </a:ext>
            </a:extLst>
          </p:cNvPr>
          <p:cNvSpPr txBox="1"/>
          <p:nvPr/>
        </p:nvSpPr>
        <p:spPr>
          <a:xfrm>
            <a:off x="4878301" y="4613869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Standards</a:t>
            </a:r>
          </a:p>
        </p:txBody>
      </p:sp>
      <p:pic>
        <p:nvPicPr>
          <p:cNvPr id="3080" name="Picture 8" descr="Quellbild anzeigen">
            <a:extLst>
              <a:ext uri="{FF2B5EF4-FFF2-40B4-BE49-F238E27FC236}">
                <a16:creationId xmlns:a16="http://schemas.microsoft.com/office/drawing/2014/main" id="{1056D362-3679-4C89-B5C6-DFBE8A6B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196" y="5305984"/>
            <a:ext cx="1025504" cy="102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DD98276-2C9C-483C-ACE8-2B183E46ABFE}"/>
              </a:ext>
            </a:extLst>
          </p:cNvPr>
          <p:cNvSpPr txBox="1"/>
          <p:nvPr/>
        </p:nvSpPr>
        <p:spPr>
          <a:xfrm>
            <a:off x="4878301" y="5404473"/>
            <a:ext cx="25971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Hilfestellung</a:t>
            </a:r>
            <a:br>
              <a:rPr lang="de-DE" dirty="0"/>
            </a:br>
            <a:r>
              <a:rPr lang="de-DE" dirty="0"/>
              <a:t>IT soll die Komplexität reduzieren</a:t>
            </a:r>
          </a:p>
        </p:txBody>
      </p:sp>
      <p:pic>
        <p:nvPicPr>
          <p:cNvPr id="8" name="30">
            <a:hlinkClick r:id="" action="ppaction://media"/>
            <a:extLst>
              <a:ext uri="{FF2B5EF4-FFF2-40B4-BE49-F238E27FC236}">
                <a16:creationId xmlns:a16="http://schemas.microsoft.com/office/drawing/2014/main" id="{4CF04C4C-FF03-4DDA-826B-878161C8BD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4999" y="25233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275856" y="2114846"/>
            <a:ext cx="3047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Reduktion der Komplexität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220093" y="2832612"/>
            <a:ext cx="47038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AT" dirty="0"/>
              <a:t>Definition von eindeutigen </a:t>
            </a:r>
            <a:r>
              <a:rPr lang="de-AT" dirty="0" err="1"/>
              <a:t>ID‘s</a:t>
            </a:r>
            <a:r>
              <a:rPr lang="de-AT" dirty="0"/>
              <a:t> = </a:t>
            </a:r>
          </a:p>
          <a:p>
            <a:r>
              <a:rPr lang="de-AT" dirty="0"/>
              <a:t> Möglichkeit der Anreicherung der Schnittstellen aus einem</a:t>
            </a:r>
            <a:br>
              <a:rPr lang="de-AT" dirty="0"/>
            </a:br>
            <a:r>
              <a:rPr lang="de-AT" dirty="0"/>
              <a:t> zentralen Datenpool</a:t>
            </a:r>
          </a:p>
          <a:p>
            <a:pPr>
              <a:buFont typeface="Arial" pitchFamily="34" charset="0"/>
              <a:buChar char="•"/>
            </a:pPr>
            <a:r>
              <a:rPr lang="de-AT" dirty="0" err="1"/>
              <a:t>eMail</a:t>
            </a:r>
            <a:r>
              <a:rPr lang="de-AT" dirty="0"/>
              <a:t>-Workflow auf Basis von Minimalstandards</a:t>
            </a:r>
            <a:br>
              <a:rPr lang="de-AT" dirty="0"/>
            </a:br>
            <a:r>
              <a:rPr lang="de-AT" dirty="0"/>
              <a:t> Nutzung von allgemein etablierten Technologien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Unterstützung bei der Umwandlung der einfachen Daten</a:t>
            </a:r>
            <a:br>
              <a:rPr lang="de-AT" dirty="0"/>
            </a:br>
            <a:r>
              <a:rPr lang="de-AT" dirty="0"/>
              <a:t> professionelle Aufbereitung aus den angereicherten</a:t>
            </a:r>
            <a:br>
              <a:rPr lang="de-AT" dirty="0"/>
            </a:br>
            <a:r>
              <a:rPr lang="de-AT" dirty="0"/>
              <a:t> Minimaldaten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2459434" y="5501218"/>
            <a:ext cx="3895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b="1" dirty="0">
                <a:solidFill>
                  <a:srgbClr val="FF0000"/>
                </a:solidFill>
              </a:rPr>
              <a:t>=</a:t>
            </a:r>
            <a:r>
              <a:rPr lang="de-AT" dirty="0"/>
              <a:t> </a:t>
            </a:r>
            <a:r>
              <a:rPr lang="de-AT" b="1" dirty="0">
                <a:solidFill>
                  <a:srgbClr val="FF0000"/>
                </a:solidFill>
              </a:rPr>
              <a:t>Professionelle Schnittstellen mit eindeutigen </a:t>
            </a:r>
          </a:p>
          <a:p>
            <a:pPr algn="ctr"/>
            <a:r>
              <a:rPr lang="de-AT" b="1" dirty="0">
                <a:solidFill>
                  <a:srgbClr val="FF0000"/>
                </a:solidFill>
              </a:rPr>
              <a:t>   GP-Zuordnungen für den Empfänger</a:t>
            </a:r>
          </a:p>
        </p:txBody>
      </p:sp>
      <p:pic>
        <p:nvPicPr>
          <p:cNvPr id="8" name="31">
            <a:hlinkClick r:id="" action="ppaction://media"/>
            <a:extLst>
              <a:ext uri="{FF2B5EF4-FFF2-40B4-BE49-F238E27FC236}">
                <a16:creationId xmlns:a16="http://schemas.microsoft.com/office/drawing/2014/main" id="{F0697453-E91A-4B3A-B303-21F543138C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3885" y="2898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8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56792"/>
            <a:ext cx="9144000" cy="5477722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>
          <a:xfrm>
            <a:off x="467544" y="6309320"/>
            <a:ext cx="2133600" cy="365125"/>
          </a:xfrm>
        </p:spPr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5" name="Abgerundetes Rechteck 4"/>
          <p:cNvSpPr/>
          <p:nvPr/>
        </p:nvSpPr>
        <p:spPr>
          <a:xfrm>
            <a:off x="971600" y="2564904"/>
            <a:ext cx="91440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GP 1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3275856" y="1772816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IST-Zustand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2267744" y="2204864"/>
            <a:ext cx="8640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GP 2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2267744" y="2924944"/>
            <a:ext cx="8640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GP 3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267744" y="3645024"/>
            <a:ext cx="8640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GP 4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3563888" y="2204864"/>
            <a:ext cx="8640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GP 20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3563888" y="3645024"/>
            <a:ext cx="864096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GP n</a:t>
            </a:r>
          </a:p>
        </p:txBody>
      </p:sp>
      <p:cxnSp>
        <p:nvCxnSpPr>
          <p:cNvPr id="15" name="Gewinkelte Verbindung 14"/>
          <p:cNvCxnSpPr>
            <a:stCxn id="5" idx="3"/>
            <a:endCxn id="7" idx="1"/>
          </p:cNvCxnSpPr>
          <p:nvPr/>
        </p:nvCxnSpPr>
        <p:spPr>
          <a:xfrm flipV="1">
            <a:off x="1886000" y="2528900"/>
            <a:ext cx="381744" cy="493204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winkelte Verbindung 16"/>
          <p:cNvCxnSpPr>
            <a:stCxn id="5" idx="3"/>
            <a:endCxn id="9" idx="1"/>
          </p:cNvCxnSpPr>
          <p:nvPr/>
        </p:nvCxnSpPr>
        <p:spPr>
          <a:xfrm>
            <a:off x="1886000" y="3022104"/>
            <a:ext cx="381744" cy="22687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winkelte Verbindung 18"/>
          <p:cNvCxnSpPr>
            <a:stCxn id="5" idx="3"/>
            <a:endCxn id="10" idx="1"/>
          </p:cNvCxnSpPr>
          <p:nvPr/>
        </p:nvCxnSpPr>
        <p:spPr>
          <a:xfrm>
            <a:off x="1886000" y="3022104"/>
            <a:ext cx="381744" cy="94695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winkelte Verbindung 20"/>
          <p:cNvCxnSpPr>
            <a:stCxn id="7" idx="3"/>
            <a:endCxn id="12" idx="1"/>
          </p:cNvCxnSpPr>
          <p:nvPr/>
        </p:nvCxnSpPr>
        <p:spPr>
          <a:xfrm>
            <a:off x="3131840" y="2528900"/>
            <a:ext cx="432048" cy="127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winkelte Verbindung 22"/>
          <p:cNvCxnSpPr>
            <a:stCxn id="9" idx="3"/>
            <a:endCxn id="13" idx="1"/>
          </p:cNvCxnSpPr>
          <p:nvPr/>
        </p:nvCxnSpPr>
        <p:spPr>
          <a:xfrm>
            <a:off x="3131840" y="3248980"/>
            <a:ext cx="432048" cy="72008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Form 24"/>
          <p:cNvCxnSpPr>
            <a:stCxn id="10" idx="3"/>
          </p:cNvCxnSpPr>
          <p:nvPr/>
        </p:nvCxnSpPr>
        <p:spPr>
          <a:xfrm flipV="1">
            <a:off x="3131840" y="2564904"/>
            <a:ext cx="432048" cy="140415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Abgerundetes Rechteck 36"/>
          <p:cNvSpPr/>
          <p:nvPr/>
        </p:nvSpPr>
        <p:spPr>
          <a:xfrm>
            <a:off x="2267744" y="4365104"/>
            <a:ext cx="864096" cy="64807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GP 5</a:t>
            </a:r>
          </a:p>
        </p:txBody>
      </p:sp>
      <p:cxnSp>
        <p:nvCxnSpPr>
          <p:cNvPr id="39" name="Gewinkelte Verbindung 38"/>
          <p:cNvCxnSpPr>
            <a:stCxn id="37" idx="1"/>
            <a:endCxn id="5" idx="3"/>
          </p:cNvCxnSpPr>
          <p:nvPr/>
        </p:nvCxnSpPr>
        <p:spPr>
          <a:xfrm rot="10800000">
            <a:off x="1886000" y="3022104"/>
            <a:ext cx="381744" cy="1667036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winkelte Verbindung 40"/>
          <p:cNvCxnSpPr>
            <a:stCxn id="37" idx="3"/>
            <a:endCxn id="12" idx="1"/>
          </p:cNvCxnSpPr>
          <p:nvPr/>
        </p:nvCxnSpPr>
        <p:spPr>
          <a:xfrm flipV="1">
            <a:off x="3131840" y="2528900"/>
            <a:ext cx="432048" cy="216024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>
            <a:off x="5076056" y="2492896"/>
            <a:ext cx="365837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Millionen von GP versuchen</a:t>
            </a:r>
            <a:br>
              <a:rPr lang="de-AT" dirty="0"/>
            </a:br>
            <a:r>
              <a:rPr lang="de-AT" dirty="0"/>
              <a:t>die Daten ihrer GP aktuell</a:t>
            </a:r>
            <a:br>
              <a:rPr lang="de-AT" dirty="0"/>
            </a:br>
            <a:r>
              <a:rPr lang="de-AT" dirty="0"/>
              <a:t>zu halten</a:t>
            </a:r>
          </a:p>
          <a:p>
            <a:endParaRPr lang="de-AT" dirty="0"/>
          </a:p>
          <a:p>
            <a:r>
              <a:rPr lang="de-AT" dirty="0"/>
              <a:t>Diese Millionen von GP</a:t>
            </a:r>
            <a:br>
              <a:rPr lang="de-AT" dirty="0"/>
            </a:br>
            <a:r>
              <a:rPr lang="de-AT" dirty="0"/>
              <a:t>versuchen das ebenfalls</a:t>
            </a:r>
          </a:p>
          <a:p>
            <a:endParaRPr lang="de-AT" dirty="0"/>
          </a:p>
          <a:p>
            <a:r>
              <a:rPr lang="de-AT" dirty="0"/>
              <a:t>Im besten Fall erkennt der</a:t>
            </a:r>
            <a:br>
              <a:rPr lang="de-AT" dirty="0"/>
            </a:br>
            <a:r>
              <a:rPr lang="de-AT" dirty="0"/>
              <a:t>Suchende, dass es Änderungen</a:t>
            </a:r>
            <a:br>
              <a:rPr lang="de-AT" dirty="0"/>
            </a:br>
            <a:r>
              <a:rPr lang="de-AT" dirty="0"/>
              <a:t>beim GP gibt und korrigiert</a:t>
            </a:r>
            <a:br>
              <a:rPr lang="de-AT" dirty="0"/>
            </a:br>
            <a:r>
              <a:rPr lang="de-AT" dirty="0"/>
              <a:t>die Daten in seinem System</a:t>
            </a:r>
          </a:p>
        </p:txBody>
      </p:sp>
      <p:sp>
        <p:nvSpPr>
          <p:cNvPr id="43" name="Textfeld 42"/>
          <p:cNvSpPr txBox="1"/>
          <p:nvPr/>
        </p:nvSpPr>
        <p:spPr>
          <a:xfrm>
            <a:off x="683568" y="5373216"/>
            <a:ext cx="31806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UID, Adressänderungen, </a:t>
            </a:r>
          </a:p>
          <a:p>
            <a:r>
              <a:rPr lang="de-AT" dirty="0"/>
              <a:t>Firmenauflösung, Insolvenz,</a:t>
            </a:r>
          </a:p>
          <a:p>
            <a:r>
              <a:rPr lang="de-AT" dirty="0"/>
              <a:t>Zertifikate, usw. </a:t>
            </a:r>
          </a:p>
        </p:txBody>
      </p:sp>
      <p:pic>
        <p:nvPicPr>
          <p:cNvPr id="8" name="32">
            <a:hlinkClick r:id="" action="ppaction://media"/>
            <a:extLst>
              <a:ext uri="{FF2B5EF4-FFF2-40B4-BE49-F238E27FC236}">
                <a16:creationId xmlns:a16="http://schemas.microsoft.com/office/drawing/2014/main" id="{A24F81F6-6233-4A98-95AB-777674147A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28032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1\Dropbox\it-hausverstand\logo\Bilder\ist2_5834679_get_connected Kop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5051328"/>
            <a:ext cx="1086768" cy="825944"/>
          </a:xfrm>
          <a:prstGeom prst="rect">
            <a:avLst/>
          </a:prstGeom>
          <a:noFill/>
        </p:spPr>
      </p:pic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33</a:t>
            </a:fld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4788024" y="3899200"/>
            <a:ext cx="15841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EUPar</a:t>
            </a:r>
            <a:endParaRPr lang="de-AT" dirty="0"/>
          </a:p>
        </p:txBody>
      </p:sp>
      <p:sp>
        <p:nvSpPr>
          <p:cNvPr id="9" name="Rechteck 8"/>
          <p:cNvSpPr/>
          <p:nvPr/>
        </p:nvSpPr>
        <p:spPr>
          <a:xfrm>
            <a:off x="1979712" y="3395144"/>
            <a:ext cx="12241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Workflow</a:t>
            </a:r>
            <a:endParaRPr lang="de-AT" dirty="0"/>
          </a:p>
        </p:txBody>
      </p:sp>
      <p:sp>
        <p:nvSpPr>
          <p:cNvPr id="10" name="Rechteck 9"/>
          <p:cNvSpPr/>
          <p:nvPr/>
        </p:nvSpPr>
        <p:spPr>
          <a:xfrm>
            <a:off x="1979712" y="4403256"/>
            <a:ext cx="1224136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Excel</a:t>
            </a:r>
            <a:endParaRPr lang="de-AT" dirty="0"/>
          </a:p>
        </p:txBody>
      </p:sp>
      <p:pic>
        <p:nvPicPr>
          <p:cNvPr id="1026" name="Picture 2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7864" y="3827192"/>
            <a:ext cx="1333277" cy="1333277"/>
          </a:xfrm>
          <a:prstGeom prst="rect">
            <a:avLst/>
          </a:prstGeom>
          <a:noFill/>
        </p:spPr>
      </p:pic>
      <p:sp>
        <p:nvSpPr>
          <p:cNvPr id="18" name="Pfeil nach rechts 17"/>
          <p:cNvSpPr/>
          <p:nvPr/>
        </p:nvSpPr>
        <p:spPr>
          <a:xfrm rot="19738217">
            <a:off x="4671149" y="4317363"/>
            <a:ext cx="3600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Pfeil nach rechts 18"/>
          <p:cNvSpPr/>
          <p:nvPr/>
        </p:nvSpPr>
        <p:spPr>
          <a:xfrm>
            <a:off x="3059832" y="4475264"/>
            <a:ext cx="36004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0" name="Pfeil nach rechts 19"/>
          <p:cNvSpPr/>
          <p:nvPr/>
        </p:nvSpPr>
        <p:spPr>
          <a:xfrm rot="1135225">
            <a:off x="3400004" y="368469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28" name="Picture 4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395144"/>
            <a:ext cx="1523084" cy="1523084"/>
          </a:xfrm>
          <a:prstGeom prst="rect">
            <a:avLst/>
          </a:prstGeom>
          <a:noFill/>
        </p:spPr>
      </p:pic>
      <p:sp>
        <p:nvSpPr>
          <p:cNvPr id="22" name="Textfeld 21"/>
          <p:cNvSpPr txBox="1"/>
          <p:nvPr/>
        </p:nvSpPr>
        <p:spPr>
          <a:xfrm>
            <a:off x="251520" y="4691288"/>
            <a:ext cx="16401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Business-Partner</a:t>
            </a:r>
            <a:endParaRPr lang="de-AT" sz="1400" dirty="0"/>
          </a:p>
        </p:txBody>
      </p:sp>
      <p:pic>
        <p:nvPicPr>
          <p:cNvPr id="23" name="Picture 2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32240" y="2369505"/>
            <a:ext cx="1333277" cy="1333277"/>
          </a:xfrm>
          <a:prstGeom prst="rect">
            <a:avLst/>
          </a:prstGeom>
          <a:noFill/>
        </p:spPr>
      </p:pic>
      <p:sp>
        <p:nvSpPr>
          <p:cNvPr id="24" name="Textfeld 23"/>
          <p:cNvSpPr txBox="1"/>
          <p:nvPr/>
        </p:nvSpPr>
        <p:spPr>
          <a:xfrm>
            <a:off x="6372200" y="3516684"/>
            <a:ext cx="28440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Minimalstandards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Postalisch korrekte</a:t>
            </a:r>
            <a:br>
              <a:rPr lang="de-DE" dirty="0"/>
            </a:br>
            <a:r>
              <a:rPr lang="de-DE" dirty="0"/>
              <a:t> Adressen</a:t>
            </a:r>
            <a:br>
              <a:rPr lang="de-DE" sz="1400" dirty="0"/>
            </a:br>
            <a:r>
              <a:rPr lang="de-DE" sz="1400" dirty="0"/>
              <a:t> z.B. </a:t>
            </a:r>
            <a:r>
              <a:rPr lang="de-DE" sz="1400" dirty="0">
                <a:hlinkClick r:id="rId8"/>
              </a:rPr>
              <a:t>www.uniserv.com</a:t>
            </a:r>
            <a:endParaRPr lang="de-DE" sz="1400" dirty="0"/>
          </a:p>
          <a:p>
            <a:pPr>
              <a:buFont typeface="Arial" pitchFamily="34" charset="0"/>
              <a:buChar char="•"/>
            </a:pPr>
            <a:r>
              <a:rPr lang="de-DE" sz="1400" dirty="0"/>
              <a:t> Minimumanforderung Kontakt</a:t>
            </a:r>
            <a:br>
              <a:rPr lang="de-DE" sz="1400" dirty="0"/>
            </a:br>
            <a:r>
              <a:rPr lang="de-DE" sz="1400" dirty="0"/>
              <a:t>  z.B. Telefon oder </a:t>
            </a:r>
            <a:r>
              <a:rPr lang="de-DE" sz="1400" dirty="0" err="1"/>
              <a:t>eMail</a:t>
            </a:r>
            <a:endParaRPr lang="de-DE" sz="1400" dirty="0"/>
          </a:p>
          <a:p>
            <a:pPr>
              <a:buFont typeface="Arial" pitchFamily="34" charset="0"/>
              <a:buChar char="•"/>
            </a:pPr>
            <a:r>
              <a:rPr lang="de-DE" sz="1400" dirty="0"/>
              <a:t> UID (alternativ „NR“)</a:t>
            </a:r>
          </a:p>
          <a:p>
            <a:pPr>
              <a:buFont typeface="Arial" pitchFamily="34" charset="0"/>
              <a:buChar char="•"/>
            </a:pPr>
            <a:r>
              <a:rPr lang="de-DE" sz="1400" dirty="0"/>
              <a:t> …….</a:t>
            </a:r>
            <a:endParaRPr lang="de-AT" sz="1400" dirty="0"/>
          </a:p>
        </p:txBody>
      </p:sp>
      <p:sp>
        <p:nvSpPr>
          <p:cNvPr id="26" name="Textfeld 25"/>
          <p:cNvSpPr txBox="1"/>
          <p:nvPr/>
        </p:nvSpPr>
        <p:spPr>
          <a:xfrm>
            <a:off x="4644008" y="5339360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Unique </a:t>
            </a:r>
            <a:r>
              <a:rPr lang="de-DE" b="1" dirty="0" err="1">
                <a:solidFill>
                  <a:srgbClr val="FF0000"/>
                </a:solidFill>
              </a:rPr>
              <a:t>numeric</a:t>
            </a:r>
            <a:r>
              <a:rPr lang="de-DE" b="1" dirty="0">
                <a:solidFill>
                  <a:srgbClr val="FF0000"/>
                </a:solidFill>
              </a:rPr>
              <a:t> ID</a:t>
            </a:r>
            <a:endParaRPr lang="de-AT" b="1" dirty="0">
              <a:solidFill>
                <a:srgbClr val="FF0000"/>
              </a:solidFill>
            </a:endParaRPr>
          </a:p>
        </p:txBody>
      </p:sp>
      <p:cxnSp>
        <p:nvCxnSpPr>
          <p:cNvPr id="31" name="Gewinkelte Verbindung 30"/>
          <p:cNvCxnSpPr>
            <a:stCxn id="26" idx="1"/>
          </p:cNvCxnSpPr>
          <p:nvPr/>
        </p:nvCxnSpPr>
        <p:spPr>
          <a:xfrm rot="10800000" flipV="1">
            <a:off x="3563888" y="5524026"/>
            <a:ext cx="1080120" cy="31358"/>
          </a:xfrm>
          <a:prstGeom prst="bentConnector3">
            <a:avLst>
              <a:gd name="adj1" fmla="val 50000"/>
            </a:avLst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Form 32"/>
          <p:cNvCxnSpPr>
            <a:endCxn id="22" idx="2"/>
          </p:cNvCxnSpPr>
          <p:nvPr/>
        </p:nvCxnSpPr>
        <p:spPr>
          <a:xfrm rot="10800000">
            <a:off x="1071618" y="4999066"/>
            <a:ext cx="1628175" cy="844351"/>
          </a:xfrm>
          <a:prstGeom prst="bentConnector2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feld 34"/>
          <p:cNvSpPr txBox="1"/>
          <p:nvPr/>
        </p:nvSpPr>
        <p:spPr>
          <a:xfrm>
            <a:off x="6843649" y="5733256"/>
            <a:ext cx="19030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Ein Kontakt mit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 err="1">
                <a:solidFill>
                  <a:srgbClr val="FF0000"/>
                </a:solidFill>
              </a:rPr>
              <a:t>eMail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„MDM-</a:t>
            </a:r>
            <a:r>
              <a:rPr lang="de-DE" b="1" dirty="0" err="1">
                <a:solidFill>
                  <a:srgbClr val="FF0000"/>
                </a:solidFill>
              </a:rPr>
              <a:t>Keyuser</a:t>
            </a:r>
            <a:r>
              <a:rPr lang="de-DE" b="1" dirty="0">
                <a:solidFill>
                  <a:srgbClr val="FF0000"/>
                </a:solidFill>
              </a:rPr>
              <a:t>“</a:t>
            </a:r>
            <a:endParaRPr lang="de-AT" b="1" dirty="0">
              <a:solidFill>
                <a:srgbClr val="FF000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619672" y="1979548"/>
            <a:ext cx="566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step</a:t>
            </a:r>
            <a:r>
              <a:rPr lang="de-DE" dirty="0"/>
              <a:t> 1 – erstellen eines Kontos auf www.eupar.eu</a:t>
            </a:r>
            <a:endParaRPr lang="de-AT" dirty="0"/>
          </a:p>
        </p:txBody>
      </p:sp>
      <p:pic>
        <p:nvPicPr>
          <p:cNvPr id="17410" name="Picture 2" descr="https://eupar.eu/wp-content/uploads/2019/07/header_eupa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"/>
            <a:ext cx="9144000" cy="1926077"/>
          </a:xfrm>
          <a:prstGeom prst="rect">
            <a:avLst/>
          </a:prstGeom>
          <a:noFill/>
        </p:spPr>
      </p:pic>
      <p:pic>
        <p:nvPicPr>
          <p:cNvPr id="2" name="33">
            <a:hlinkClick r:id="" action="ppaction://media"/>
            <a:extLst>
              <a:ext uri="{FF2B5EF4-FFF2-40B4-BE49-F238E27FC236}">
                <a16:creationId xmlns:a16="http://schemas.microsoft.com/office/drawing/2014/main" id="{F7AFDB4D-C119-4899-812D-841CC73FF3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45431" y="11493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411760" y="1907540"/>
            <a:ext cx="3475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step</a:t>
            </a:r>
            <a:r>
              <a:rPr lang="de-DE" dirty="0"/>
              <a:t> 2 „</a:t>
            </a:r>
            <a:r>
              <a:rPr lang="de-DE" dirty="0" err="1"/>
              <a:t>social</a:t>
            </a:r>
            <a:r>
              <a:rPr lang="de-DE" dirty="0"/>
              <a:t> </a:t>
            </a:r>
            <a:r>
              <a:rPr lang="de-DE" dirty="0" err="1"/>
              <a:t>media</a:t>
            </a:r>
            <a:r>
              <a:rPr lang="de-DE" dirty="0"/>
              <a:t>“ Funktion</a:t>
            </a:r>
            <a:endParaRPr lang="de-AT" dirty="0"/>
          </a:p>
        </p:txBody>
      </p:sp>
      <p:grpSp>
        <p:nvGrpSpPr>
          <p:cNvPr id="9" name="Gruppieren 10"/>
          <p:cNvGrpSpPr/>
          <p:nvPr/>
        </p:nvGrpSpPr>
        <p:grpSpPr>
          <a:xfrm>
            <a:off x="5554171" y="2708920"/>
            <a:ext cx="1826141" cy="1603921"/>
            <a:chOff x="987591" y="2348880"/>
            <a:chExt cx="1826141" cy="1603921"/>
          </a:xfrm>
        </p:grpSpPr>
        <p:pic>
          <p:nvPicPr>
            <p:cNvPr id="6" name="Picture 4" descr="Quellbild anzeig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7591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7" name="Textfeld 6"/>
            <p:cNvSpPr txBox="1"/>
            <p:nvPr/>
          </p:nvSpPr>
          <p:spPr>
            <a:xfrm>
              <a:off x="987591" y="3645024"/>
              <a:ext cx="1826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Business-Partner 1</a:t>
              </a:r>
              <a:endParaRPr lang="de-AT" sz="1400" dirty="0"/>
            </a:p>
          </p:txBody>
        </p:sp>
      </p:grpSp>
      <p:pic>
        <p:nvPicPr>
          <p:cNvPr id="8" name="Picture 5" descr="C:\Users\1\Dropbox\it-hausverstand\logo\parfriend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276872"/>
            <a:ext cx="2154964" cy="648072"/>
          </a:xfrm>
          <a:prstGeom prst="rect">
            <a:avLst/>
          </a:prstGeom>
          <a:noFill/>
        </p:spPr>
      </p:pic>
      <p:grpSp>
        <p:nvGrpSpPr>
          <p:cNvPr id="10" name="Gruppieren 11"/>
          <p:cNvGrpSpPr/>
          <p:nvPr/>
        </p:nvGrpSpPr>
        <p:grpSpPr>
          <a:xfrm>
            <a:off x="899592" y="2780928"/>
            <a:ext cx="1826141" cy="1603921"/>
            <a:chOff x="987591" y="2348880"/>
            <a:chExt cx="1826141" cy="1603921"/>
          </a:xfrm>
        </p:grpSpPr>
        <p:pic>
          <p:nvPicPr>
            <p:cNvPr id="13" name="Picture 4" descr="Quellbild anzeigen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7591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987591" y="3645024"/>
              <a:ext cx="1826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Business-Partner 2</a:t>
              </a:r>
              <a:endParaRPr lang="de-AT" sz="1400" dirty="0"/>
            </a:p>
          </p:txBody>
        </p:sp>
      </p:grpSp>
      <p:sp>
        <p:nvSpPr>
          <p:cNvPr id="15" name="Pfeil nach rechts 14"/>
          <p:cNvSpPr/>
          <p:nvPr/>
        </p:nvSpPr>
        <p:spPr>
          <a:xfrm>
            <a:off x="3851920" y="29249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err="1"/>
              <a:t>request</a:t>
            </a:r>
            <a:endParaRPr lang="de-AT" sz="1200" dirty="0"/>
          </a:p>
        </p:txBody>
      </p:sp>
      <p:sp>
        <p:nvSpPr>
          <p:cNvPr id="16" name="Pfeil nach links 15"/>
          <p:cNvSpPr/>
          <p:nvPr/>
        </p:nvSpPr>
        <p:spPr>
          <a:xfrm>
            <a:off x="3779912" y="3861048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ID</a:t>
            </a:r>
            <a:endParaRPr lang="de-AT" dirty="0"/>
          </a:p>
        </p:txBody>
      </p:sp>
      <p:pic>
        <p:nvPicPr>
          <p:cNvPr id="17412" name="Picture 4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1920" y="4581128"/>
            <a:ext cx="936104" cy="858400"/>
          </a:xfrm>
          <a:prstGeom prst="rect">
            <a:avLst/>
          </a:prstGeom>
          <a:noFill/>
        </p:spPr>
      </p:pic>
      <p:sp>
        <p:nvSpPr>
          <p:cNvPr id="20" name="Pfeil nach links 19"/>
          <p:cNvSpPr/>
          <p:nvPr/>
        </p:nvSpPr>
        <p:spPr>
          <a:xfrm>
            <a:off x="2627784" y="4797152"/>
            <a:ext cx="978408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/>
              <a:t>data</a:t>
            </a:r>
            <a:endParaRPr lang="de-AT" dirty="0"/>
          </a:p>
        </p:txBody>
      </p:sp>
      <p:pic>
        <p:nvPicPr>
          <p:cNvPr id="17414" name="Picture 6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4365104"/>
            <a:ext cx="1356609" cy="1333277"/>
          </a:xfrm>
          <a:prstGeom prst="rect">
            <a:avLst/>
          </a:prstGeom>
          <a:noFill/>
        </p:spPr>
      </p:pic>
      <p:sp>
        <p:nvSpPr>
          <p:cNvPr id="22" name="Textfeld 21"/>
          <p:cNvSpPr txBox="1"/>
          <p:nvPr/>
        </p:nvSpPr>
        <p:spPr>
          <a:xfrm>
            <a:off x="755576" y="5589240"/>
            <a:ext cx="14285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/>
              <a:t>Import </a:t>
            </a:r>
            <a:r>
              <a:rPr lang="de-DE" sz="1200" dirty="0" err="1"/>
              <a:t>data</a:t>
            </a:r>
            <a:endParaRPr lang="de-DE" sz="1200" dirty="0"/>
          </a:p>
          <a:p>
            <a:pPr algn="ctr"/>
            <a:r>
              <a:rPr lang="de-DE" sz="1200" dirty="0"/>
              <a:t>Set ID Parfriends</a:t>
            </a:r>
            <a:endParaRPr lang="de-AT" sz="1200" dirty="0"/>
          </a:p>
        </p:txBody>
      </p:sp>
      <p:grpSp>
        <p:nvGrpSpPr>
          <p:cNvPr id="11" name="Gruppieren 22"/>
          <p:cNvGrpSpPr/>
          <p:nvPr/>
        </p:nvGrpSpPr>
        <p:grpSpPr>
          <a:xfrm>
            <a:off x="5148064" y="4437112"/>
            <a:ext cx="840811" cy="894293"/>
            <a:chOff x="1509345" y="2348880"/>
            <a:chExt cx="1523084" cy="1810879"/>
          </a:xfrm>
        </p:grpSpPr>
        <p:pic>
          <p:nvPicPr>
            <p:cNvPr id="24" name="Picture 4" descr="Quellbild anzeig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9345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25" name="Textfeld 24"/>
            <p:cNvSpPr txBox="1"/>
            <p:nvPr/>
          </p:nvSpPr>
          <p:spPr>
            <a:xfrm>
              <a:off x="1900661" y="3661179"/>
              <a:ext cx="892034" cy="49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BP 2</a:t>
              </a:r>
              <a:endParaRPr lang="de-AT" sz="1000" dirty="0"/>
            </a:p>
          </p:txBody>
        </p:sp>
      </p:grpSp>
      <p:grpSp>
        <p:nvGrpSpPr>
          <p:cNvPr id="12" name="Gruppieren 25"/>
          <p:cNvGrpSpPr/>
          <p:nvPr/>
        </p:nvGrpSpPr>
        <p:grpSpPr>
          <a:xfrm>
            <a:off x="6156176" y="4437112"/>
            <a:ext cx="840811" cy="894293"/>
            <a:chOff x="1509345" y="2348880"/>
            <a:chExt cx="1523084" cy="1810879"/>
          </a:xfrm>
        </p:grpSpPr>
        <p:pic>
          <p:nvPicPr>
            <p:cNvPr id="27" name="Picture 4" descr="Quellbild anzeig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9345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28" name="Textfeld 27"/>
            <p:cNvSpPr txBox="1"/>
            <p:nvPr/>
          </p:nvSpPr>
          <p:spPr>
            <a:xfrm>
              <a:off x="1900661" y="3661179"/>
              <a:ext cx="892034" cy="49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BP 3</a:t>
              </a:r>
              <a:endParaRPr lang="de-AT" sz="1000" dirty="0"/>
            </a:p>
          </p:txBody>
        </p:sp>
      </p:grpSp>
      <p:grpSp>
        <p:nvGrpSpPr>
          <p:cNvPr id="17" name="Gruppieren 28"/>
          <p:cNvGrpSpPr/>
          <p:nvPr/>
        </p:nvGrpSpPr>
        <p:grpSpPr>
          <a:xfrm>
            <a:off x="7092280" y="4437112"/>
            <a:ext cx="840811" cy="894293"/>
            <a:chOff x="1509345" y="2348880"/>
            <a:chExt cx="1523084" cy="1810879"/>
          </a:xfrm>
        </p:grpSpPr>
        <p:pic>
          <p:nvPicPr>
            <p:cNvPr id="30" name="Picture 4" descr="Quellbild anzeigen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09345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31" name="Textfeld 30"/>
            <p:cNvSpPr txBox="1"/>
            <p:nvPr/>
          </p:nvSpPr>
          <p:spPr>
            <a:xfrm>
              <a:off x="1900661" y="3661179"/>
              <a:ext cx="836863" cy="49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BP x</a:t>
              </a:r>
              <a:endParaRPr lang="de-AT" sz="1000" dirty="0"/>
            </a:p>
          </p:txBody>
        </p:sp>
      </p:grpSp>
      <p:sp>
        <p:nvSpPr>
          <p:cNvPr id="32" name="Textfeld 31"/>
          <p:cNvSpPr txBox="1"/>
          <p:nvPr/>
        </p:nvSpPr>
        <p:spPr>
          <a:xfrm>
            <a:off x="5292080" y="5445224"/>
            <a:ext cx="264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is</a:t>
            </a:r>
            <a:r>
              <a:rPr lang="de-DE" b="1" dirty="0">
                <a:solidFill>
                  <a:srgbClr val="FF0000"/>
                </a:solidFill>
              </a:rPr>
              <a:t>/</a:t>
            </a:r>
            <a:r>
              <a:rPr lang="de-DE" b="1" dirty="0" err="1">
                <a:solidFill>
                  <a:srgbClr val="FF0000"/>
                </a:solidFill>
              </a:rPr>
              <a:t>are</a:t>
            </a:r>
            <a:r>
              <a:rPr lang="de-DE" b="1" dirty="0">
                <a:solidFill>
                  <a:srgbClr val="FF0000"/>
                </a:solidFill>
              </a:rPr>
              <a:t> „</a:t>
            </a:r>
            <a:r>
              <a:rPr lang="de-DE" b="1" dirty="0" err="1">
                <a:solidFill>
                  <a:srgbClr val="FF0000"/>
                </a:solidFill>
              </a:rPr>
              <a:t>friend</a:t>
            </a:r>
            <a:r>
              <a:rPr lang="de-DE" b="1" dirty="0">
                <a:solidFill>
                  <a:srgbClr val="FF0000"/>
                </a:solidFill>
              </a:rPr>
              <a:t>/s </a:t>
            </a:r>
            <a:r>
              <a:rPr lang="de-DE" b="1" dirty="0" err="1">
                <a:solidFill>
                  <a:srgbClr val="FF0000"/>
                </a:solidFill>
              </a:rPr>
              <a:t>of</a:t>
            </a:r>
            <a:r>
              <a:rPr lang="de-DE" b="1" dirty="0">
                <a:solidFill>
                  <a:srgbClr val="FF0000"/>
                </a:solidFill>
              </a:rPr>
              <a:t>“ 1 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29" name="Picture 2" descr="https://eupar.eu/wp-content/uploads/2019/07/header_eupa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"/>
            <a:ext cx="9144000" cy="1926077"/>
          </a:xfrm>
          <a:prstGeom prst="rect">
            <a:avLst/>
          </a:prstGeom>
          <a:noFill/>
        </p:spPr>
      </p:pic>
      <p:pic>
        <p:nvPicPr>
          <p:cNvPr id="18" name="34">
            <a:hlinkClick r:id="" action="ppaction://media"/>
            <a:extLst>
              <a:ext uri="{FF2B5EF4-FFF2-40B4-BE49-F238E27FC236}">
                <a16:creationId xmlns:a16="http://schemas.microsoft.com/office/drawing/2014/main" id="{9479E6BD-AD9E-4D52-AC33-F5BA7609F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06113" y="1210985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4221088"/>
            <a:ext cx="829221" cy="829221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771800" y="1979548"/>
            <a:ext cx="2191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Vorteile (Beispiele)</a:t>
            </a:r>
            <a:endParaRPr lang="de-AT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2985168" y="2492896"/>
            <a:ext cx="1826141" cy="1603921"/>
            <a:chOff x="987591" y="2348880"/>
            <a:chExt cx="1826141" cy="1603921"/>
          </a:xfrm>
        </p:grpSpPr>
        <p:pic>
          <p:nvPicPr>
            <p:cNvPr id="7" name="Picture 4" descr="Quellbild anzeigen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7591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8" name="Textfeld 7"/>
            <p:cNvSpPr txBox="1"/>
            <p:nvPr/>
          </p:nvSpPr>
          <p:spPr>
            <a:xfrm>
              <a:off x="987591" y="3645024"/>
              <a:ext cx="182614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Business-Partner 1</a:t>
              </a:r>
              <a:endParaRPr lang="de-AT" sz="1400" dirty="0"/>
            </a:p>
          </p:txBody>
        </p:sp>
      </p:grpSp>
      <p:grpSp>
        <p:nvGrpSpPr>
          <p:cNvPr id="9" name="Gruppieren 8"/>
          <p:cNvGrpSpPr/>
          <p:nvPr/>
        </p:nvGrpSpPr>
        <p:grpSpPr>
          <a:xfrm>
            <a:off x="2579061" y="4982979"/>
            <a:ext cx="840811" cy="894293"/>
            <a:chOff x="1509345" y="2348880"/>
            <a:chExt cx="1523084" cy="1810879"/>
          </a:xfrm>
        </p:grpSpPr>
        <p:pic>
          <p:nvPicPr>
            <p:cNvPr id="10" name="Picture 4" descr="Quellbild anzeig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09345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11" name="Textfeld 10"/>
            <p:cNvSpPr txBox="1"/>
            <p:nvPr/>
          </p:nvSpPr>
          <p:spPr>
            <a:xfrm>
              <a:off x="1900661" y="3661179"/>
              <a:ext cx="892034" cy="49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BP 2</a:t>
              </a:r>
              <a:endParaRPr lang="de-AT" sz="10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3587173" y="4982979"/>
            <a:ext cx="840811" cy="894293"/>
            <a:chOff x="1509345" y="2348880"/>
            <a:chExt cx="1523084" cy="1810879"/>
          </a:xfrm>
        </p:grpSpPr>
        <p:pic>
          <p:nvPicPr>
            <p:cNvPr id="13" name="Picture 4" descr="Quellbild anzeig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09345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14" name="Textfeld 13"/>
            <p:cNvSpPr txBox="1"/>
            <p:nvPr/>
          </p:nvSpPr>
          <p:spPr>
            <a:xfrm>
              <a:off x="1900661" y="3661179"/>
              <a:ext cx="892034" cy="49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BP 3</a:t>
              </a:r>
              <a:endParaRPr lang="de-AT" sz="1000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4523277" y="4941168"/>
            <a:ext cx="840811" cy="894293"/>
            <a:chOff x="1509345" y="2348880"/>
            <a:chExt cx="1523084" cy="1810879"/>
          </a:xfrm>
        </p:grpSpPr>
        <p:pic>
          <p:nvPicPr>
            <p:cNvPr id="16" name="Picture 4" descr="Quellbild anzeigen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09345" y="2348880"/>
              <a:ext cx="1523084" cy="1523084"/>
            </a:xfrm>
            <a:prstGeom prst="rect">
              <a:avLst/>
            </a:prstGeom>
            <a:noFill/>
          </p:spPr>
        </p:pic>
        <p:sp>
          <p:nvSpPr>
            <p:cNvPr id="17" name="Textfeld 16"/>
            <p:cNvSpPr txBox="1"/>
            <p:nvPr/>
          </p:nvSpPr>
          <p:spPr>
            <a:xfrm>
              <a:off x="1900661" y="3661179"/>
              <a:ext cx="836863" cy="498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/>
                <a:t>BP x</a:t>
              </a:r>
              <a:endParaRPr lang="de-AT" sz="1000" dirty="0"/>
            </a:p>
          </p:txBody>
        </p:sp>
      </p:grpSp>
      <p:sp>
        <p:nvSpPr>
          <p:cNvPr id="18" name="Textfeld 17"/>
          <p:cNvSpPr txBox="1"/>
          <p:nvPr/>
        </p:nvSpPr>
        <p:spPr>
          <a:xfrm>
            <a:off x="5076056" y="2636912"/>
            <a:ext cx="370486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dirty="0"/>
              <a:t>Adress-Änderung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Firmenauflösung-/Insolvenz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Besitzerwechsel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Zertifikationen </a:t>
            </a:r>
            <a:r>
              <a:rPr lang="de-DE" dirty="0" err="1"/>
              <a:t>Änderungsmgm</a:t>
            </a:r>
            <a:r>
              <a:rPr lang="de-DE" dirty="0"/>
              <a:t>.</a:t>
            </a:r>
          </a:p>
          <a:p>
            <a:pPr>
              <a:buFont typeface="Arial" pitchFamily="34" charset="0"/>
              <a:buChar char="•"/>
            </a:pPr>
            <a:r>
              <a:rPr lang="de-DE" dirty="0"/>
              <a:t>……..</a:t>
            </a:r>
          </a:p>
          <a:p>
            <a:pPr>
              <a:buFont typeface="Arial" pitchFamily="34" charset="0"/>
              <a:buChar char="•"/>
            </a:pPr>
            <a:endParaRPr lang="de-AT" dirty="0"/>
          </a:p>
        </p:txBody>
      </p:sp>
      <p:sp>
        <p:nvSpPr>
          <p:cNvPr id="19" name="Pfeil nach unten 18"/>
          <p:cNvSpPr/>
          <p:nvPr/>
        </p:nvSpPr>
        <p:spPr>
          <a:xfrm>
            <a:off x="2771800" y="4869160"/>
            <a:ext cx="484632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3" name="Picture 2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63888" y="4186213"/>
            <a:ext cx="829221" cy="754956"/>
          </a:xfrm>
          <a:prstGeom prst="rect">
            <a:avLst/>
          </a:prstGeom>
          <a:noFill/>
        </p:spPr>
      </p:pic>
      <p:sp>
        <p:nvSpPr>
          <p:cNvPr id="24" name="Pfeil nach unten 23"/>
          <p:cNvSpPr/>
          <p:nvPr/>
        </p:nvSpPr>
        <p:spPr>
          <a:xfrm>
            <a:off x="3707904" y="4813275"/>
            <a:ext cx="484632" cy="3277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25" name="Picture 2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149080"/>
            <a:ext cx="829221" cy="754956"/>
          </a:xfrm>
          <a:prstGeom prst="rect">
            <a:avLst/>
          </a:prstGeom>
          <a:noFill/>
        </p:spPr>
      </p:pic>
      <p:sp>
        <p:nvSpPr>
          <p:cNvPr id="26" name="Pfeil nach unten 25"/>
          <p:cNvSpPr/>
          <p:nvPr/>
        </p:nvSpPr>
        <p:spPr>
          <a:xfrm>
            <a:off x="4716016" y="4776142"/>
            <a:ext cx="484632" cy="3277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7" name="Textfeld 26"/>
          <p:cNvSpPr txBox="1"/>
          <p:nvPr/>
        </p:nvSpPr>
        <p:spPr>
          <a:xfrm>
            <a:off x="3275856" y="5805264"/>
            <a:ext cx="165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mdm</a:t>
            </a:r>
            <a:r>
              <a:rPr lang="de-DE" dirty="0"/>
              <a:t> </a:t>
            </a:r>
            <a:r>
              <a:rPr lang="de-DE" dirty="0" err="1"/>
              <a:t>keyuser</a:t>
            </a:r>
            <a:endParaRPr lang="de-AT" dirty="0"/>
          </a:p>
        </p:txBody>
      </p:sp>
      <p:pic>
        <p:nvPicPr>
          <p:cNvPr id="18436" name="Picture 4" descr="Quellbild anzeig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560" y="2852936"/>
            <a:ext cx="1602473" cy="1080000"/>
          </a:xfrm>
          <a:prstGeom prst="rect">
            <a:avLst/>
          </a:prstGeom>
          <a:noFill/>
        </p:spPr>
      </p:pic>
      <p:sp>
        <p:nvSpPr>
          <p:cNvPr id="29" name="Pfeil nach rechts 28"/>
          <p:cNvSpPr/>
          <p:nvPr/>
        </p:nvSpPr>
        <p:spPr>
          <a:xfrm>
            <a:off x="2195736" y="3212976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1" name="Textfeld 30"/>
          <p:cNvSpPr txBox="1"/>
          <p:nvPr/>
        </p:nvSpPr>
        <p:spPr>
          <a:xfrm>
            <a:off x="2156893" y="2924944"/>
            <a:ext cx="9749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change</a:t>
            </a:r>
            <a:endParaRPr lang="de-AT" dirty="0"/>
          </a:p>
        </p:txBody>
      </p:sp>
      <p:pic>
        <p:nvPicPr>
          <p:cNvPr id="32" name="Picture 2" descr="https://eupar.eu/wp-content/uploads/2019/07/header_eupar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-1"/>
            <a:ext cx="9144000" cy="1926077"/>
          </a:xfrm>
          <a:prstGeom prst="rect">
            <a:avLst/>
          </a:prstGeom>
          <a:noFill/>
        </p:spPr>
      </p:pic>
      <p:pic>
        <p:nvPicPr>
          <p:cNvPr id="20" name="35">
            <a:hlinkClick r:id="" action="ppaction://media"/>
            <a:extLst>
              <a:ext uri="{FF2B5EF4-FFF2-40B4-BE49-F238E27FC236}">
                <a16:creationId xmlns:a16="http://schemas.microsoft.com/office/drawing/2014/main" id="{5266C6D2-C99A-412C-A910-5B51DB7C6D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2120" y="12041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759117" y="1968085"/>
            <a:ext cx="12506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Projektstatus</a:t>
            </a:r>
          </a:p>
        </p:txBody>
      </p:sp>
      <p:pic>
        <p:nvPicPr>
          <p:cNvPr id="7" name="Picture 2" descr="https://eupar.eu/wp-content/uploads/2019/07/header_eupa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"/>
            <a:ext cx="9144000" cy="1926077"/>
          </a:xfrm>
          <a:prstGeom prst="rect">
            <a:avLst/>
          </a:prstGeom>
          <a:noFill/>
        </p:spPr>
      </p:pic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9A196459-990D-43A3-9A73-BDB265FB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34" y="2398577"/>
            <a:ext cx="271804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F0E48C5-C1E5-4007-AFE2-5A5880F6B61F}"/>
              </a:ext>
            </a:extLst>
          </p:cNvPr>
          <p:cNvSpPr txBox="1"/>
          <p:nvPr/>
        </p:nvSpPr>
        <p:spPr>
          <a:xfrm>
            <a:off x="4355976" y="3140968"/>
            <a:ext cx="3185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 Biber-Projekt….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Innovative Idee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Gut umgesetzt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algn="ctr"/>
            <a:r>
              <a:rPr lang="de-DE" dirty="0"/>
              <a:t>Aber der Baum ist zu groß, es gibt </a:t>
            </a:r>
            <a:br>
              <a:rPr lang="de-DE" dirty="0"/>
            </a:br>
            <a:r>
              <a:rPr lang="de-DE" dirty="0"/>
              <a:t>niemanden der damit etwas anfangen will</a:t>
            </a:r>
          </a:p>
        </p:txBody>
      </p:sp>
      <p:pic>
        <p:nvPicPr>
          <p:cNvPr id="9" name="36">
            <a:hlinkClick r:id="" action="ppaction://media"/>
            <a:extLst>
              <a:ext uri="{FF2B5EF4-FFF2-40B4-BE49-F238E27FC236}">
                <a16:creationId xmlns:a16="http://schemas.microsoft.com/office/drawing/2014/main" id="{42F0E6DD-D912-4B2E-A550-EE46F5072D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3919" y="131647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5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691680" y="1916832"/>
            <a:ext cx="546014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dirty="0" err="1"/>
              <a:t>WoodCat</a:t>
            </a:r>
            <a:r>
              <a:rPr lang="de-AT" dirty="0"/>
              <a:t>® – die Artikelnummer Holz</a:t>
            </a:r>
            <a:br>
              <a:rPr lang="de-AT" dirty="0"/>
            </a:br>
            <a:r>
              <a:rPr lang="de-AT" dirty="0"/>
              <a:t>ein Standardisierungs-Beispiel</a:t>
            </a:r>
          </a:p>
          <a:p>
            <a:pPr algn="ctr"/>
            <a:endParaRPr lang="de-AT" dirty="0"/>
          </a:p>
          <a:p>
            <a:pPr algn="ctr"/>
            <a:r>
              <a:rPr lang="de-AT" dirty="0"/>
              <a:t>Die Merkmale des Naturproduktes Holz</a:t>
            </a:r>
          </a:p>
          <a:p>
            <a:pPr algn="ctr"/>
            <a:r>
              <a:rPr lang="de-AT" dirty="0"/>
              <a:t>ergeben ~ 4,5 Milliarden Kombinationen</a:t>
            </a:r>
          </a:p>
          <a:p>
            <a:pPr algn="ctr"/>
            <a:endParaRPr lang="de-AT" dirty="0"/>
          </a:p>
          <a:p>
            <a:pPr algn="ctr"/>
            <a:r>
              <a:rPr lang="de-AT" dirty="0"/>
              <a:t>Beim Datenaustausch in der </a:t>
            </a:r>
            <a:r>
              <a:rPr lang="de-AT" dirty="0" err="1"/>
              <a:t>SupplyChain</a:t>
            </a:r>
            <a:br>
              <a:rPr lang="de-AT" dirty="0"/>
            </a:br>
            <a:r>
              <a:rPr lang="de-AT" dirty="0"/>
              <a:t>müssen elektronische Daten beim</a:t>
            </a:r>
          </a:p>
          <a:p>
            <a:pPr algn="ctr"/>
            <a:r>
              <a:rPr lang="de-AT" dirty="0"/>
              <a:t>Empfänger evaluiert und ggf. konvertiert werden</a:t>
            </a:r>
          </a:p>
        </p:txBody>
      </p:sp>
      <p:pic>
        <p:nvPicPr>
          <p:cNvPr id="13314" name="Picture 2" descr="https://woodcat.eu/wp-content/uploads/2019/07/header_woodca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1772816"/>
          </a:xfrm>
          <a:prstGeom prst="rect">
            <a:avLst/>
          </a:prstGeom>
          <a:noFill/>
        </p:spPr>
      </p:pic>
      <p:pic>
        <p:nvPicPr>
          <p:cNvPr id="6" name="37">
            <a:hlinkClick r:id="" action="ppaction://media"/>
            <a:extLst>
              <a:ext uri="{FF2B5EF4-FFF2-40B4-BE49-F238E27FC236}">
                <a16:creationId xmlns:a16="http://schemas.microsoft.com/office/drawing/2014/main" id="{F835AE4F-81D0-4A1A-BA34-5C0A71494D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2896" y="13072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Artikel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8E86-FB2B-4A68-B40D-3B0B054426FC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38</a:t>
            </a:fld>
            <a:endParaRPr lang="de-DE"/>
          </a:p>
        </p:txBody>
      </p:sp>
      <p:pic>
        <p:nvPicPr>
          <p:cNvPr id="6" name="Picture 16" descr="http://sr.photos1.fotosearch.com/bthumb/CSP/CSP924/k92475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2899" y="2204864"/>
            <a:ext cx="1224136" cy="1342601"/>
          </a:xfrm>
          <a:prstGeom prst="rect">
            <a:avLst/>
          </a:prstGeom>
          <a:noFill/>
        </p:spPr>
      </p:pic>
      <p:pic>
        <p:nvPicPr>
          <p:cNvPr id="20482" name="Picture 2" descr="http://www.globo-rojo.com/wp-content/uploads/green-recycling-symb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7075" y="2420888"/>
            <a:ext cx="1257053" cy="1005642"/>
          </a:xfrm>
          <a:prstGeom prst="rect">
            <a:avLst/>
          </a:prstGeom>
          <a:noFill/>
        </p:spPr>
      </p:pic>
      <p:sp>
        <p:nvSpPr>
          <p:cNvPr id="8" name="Abgerundetes Rechteck 7"/>
          <p:cNvSpPr/>
          <p:nvPr/>
        </p:nvSpPr>
        <p:spPr>
          <a:xfrm>
            <a:off x="1691680" y="3717032"/>
            <a:ext cx="10801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Klasse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539552" y="3717032"/>
            <a:ext cx="10801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Holzart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2843808" y="3717032"/>
            <a:ext cx="10801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Verw.</a:t>
            </a:r>
          </a:p>
          <a:p>
            <a:pPr algn="ctr"/>
            <a:r>
              <a:rPr lang="de-AT" dirty="0"/>
              <a:t>Klasse</a:t>
            </a:r>
          </a:p>
        </p:txBody>
      </p:sp>
      <p:sp>
        <p:nvSpPr>
          <p:cNvPr id="11" name="Abgerundetes Rechteck 10"/>
          <p:cNvSpPr/>
          <p:nvPr/>
        </p:nvSpPr>
        <p:spPr>
          <a:xfrm>
            <a:off x="3995936" y="3717032"/>
            <a:ext cx="10801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Güte</a:t>
            </a:r>
          </a:p>
        </p:txBody>
      </p:sp>
      <p:sp>
        <p:nvSpPr>
          <p:cNvPr id="12" name="Abgerundetes Rechteck 11"/>
          <p:cNvSpPr/>
          <p:nvPr/>
        </p:nvSpPr>
        <p:spPr>
          <a:xfrm>
            <a:off x="5148064" y="3717032"/>
            <a:ext cx="10801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Länge</a:t>
            </a:r>
          </a:p>
        </p:txBody>
      </p:sp>
      <p:sp>
        <p:nvSpPr>
          <p:cNvPr id="13" name="Abgerundetes Rechteck 12"/>
          <p:cNvSpPr/>
          <p:nvPr/>
        </p:nvSpPr>
        <p:spPr>
          <a:xfrm>
            <a:off x="6300192" y="3717032"/>
            <a:ext cx="10801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Stärke</a:t>
            </a:r>
          </a:p>
        </p:txBody>
      </p:sp>
      <p:sp>
        <p:nvSpPr>
          <p:cNvPr id="14" name="Abgerundetes Rechteck 13"/>
          <p:cNvSpPr/>
          <p:nvPr/>
        </p:nvSpPr>
        <p:spPr>
          <a:xfrm>
            <a:off x="7596336" y="3717032"/>
            <a:ext cx="1080120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Rinde</a:t>
            </a:r>
          </a:p>
        </p:txBody>
      </p:sp>
      <p:sp>
        <p:nvSpPr>
          <p:cNvPr id="15" name="Abgerundetes Rechteck 14"/>
          <p:cNvSpPr/>
          <p:nvPr/>
        </p:nvSpPr>
        <p:spPr>
          <a:xfrm>
            <a:off x="5580112" y="2564904"/>
            <a:ext cx="1080120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Abfall-klasse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395536" y="4509120"/>
            <a:ext cx="13388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EN13556</a:t>
            </a:r>
            <a:br>
              <a:rPr lang="de-AT" sz="1400" b="1" dirty="0"/>
            </a:br>
            <a:r>
              <a:rPr lang="de-AT" sz="1400" b="1" dirty="0"/>
              <a:t>+ </a:t>
            </a:r>
            <a:r>
              <a:rPr lang="de-AT" sz="1400" b="1" dirty="0" err="1"/>
              <a:t>allg.Holzgrp</a:t>
            </a:r>
            <a:endParaRPr lang="de-AT" sz="1400" b="1" dirty="0"/>
          </a:p>
          <a:p>
            <a:r>
              <a:rPr lang="de-AT" sz="1400" b="1" dirty="0"/>
              <a:t>+ Recycling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691680" y="4509120"/>
            <a:ext cx="97013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 err="1"/>
              <a:t>Sägeholz</a:t>
            </a:r>
            <a:endParaRPr lang="de-AT" sz="1400" b="1" dirty="0"/>
          </a:p>
          <a:p>
            <a:r>
              <a:rPr lang="de-AT" sz="1400" b="1" dirty="0"/>
              <a:t>Industrie</a:t>
            </a:r>
          </a:p>
          <a:p>
            <a:r>
              <a:rPr lang="de-AT" sz="1400" b="1" dirty="0" err="1"/>
              <a:t>Restholz</a:t>
            </a:r>
            <a:endParaRPr lang="de-AT" sz="1400" b="1" dirty="0"/>
          </a:p>
          <a:p>
            <a:r>
              <a:rPr lang="de-AT" sz="1400" b="1" dirty="0"/>
              <a:t>Recycling</a:t>
            </a:r>
          </a:p>
          <a:p>
            <a:r>
              <a:rPr lang="de-AT" sz="1400" b="1" dirty="0"/>
              <a:t>Energie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915816" y="4509120"/>
            <a:ext cx="8819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MDF</a:t>
            </a:r>
          </a:p>
          <a:p>
            <a:r>
              <a:rPr lang="de-AT" sz="1400" b="1" dirty="0"/>
              <a:t>OSB</a:t>
            </a:r>
          </a:p>
          <a:p>
            <a:r>
              <a:rPr lang="de-AT" sz="1400" b="1" dirty="0"/>
              <a:t>Paletten</a:t>
            </a:r>
          </a:p>
          <a:p>
            <a:r>
              <a:rPr lang="de-AT" sz="1400" b="1" dirty="0"/>
              <a:t>…..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4067944" y="4509120"/>
            <a:ext cx="104067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A, B, C…</a:t>
            </a:r>
            <a:br>
              <a:rPr lang="de-AT" sz="1400" b="1" dirty="0"/>
            </a:br>
            <a:r>
              <a:rPr lang="de-AT" sz="1400" b="1" dirty="0"/>
              <a:t>NFK, ABC</a:t>
            </a:r>
          </a:p>
          <a:p>
            <a:r>
              <a:rPr lang="de-AT" sz="1400" b="1" dirty="0"/>
              <a:t>…..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5148064" y="4509120"/>
            <a:ext cx="11063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 err="1"/>
              <a:t>Abre.Lge</a:t>
            </a:r>
            <a:endParaRPr lang="de-AT" sz="1400" b="1" dirty="0"/>
          </a:p>
          <a:p>
            <a:r>
              <a:rPr lang="de-AT" sz="1400" b="1" dirty="0"/>
              <a:t>Kurz, Lang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6300192" y="4509120"/>
            <a:ext cx="1266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Mittenstärke</a:t>
            </a:r>
            <a:br>
              <a:rPr lang="de-AT" sz="1400" b="1" dirty="0"/>
            </a:br>
            <a:r>
              <a:rPr lang="de-AT" sz="1400" b="1" dirty="0"/>
              <a:t>Schweiz…. 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7596336" y="4509120"/>
            <a:ext cx="114967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b="1" dirty="0"/>
              <a:t>Mit Rinde</a:t>
            </a:r>
          </a:p>
          <a:p>
            <a:r>
              <a:rPr lang="de-AT" sz="1400" b="1" dirty="0"/>
              <a:t>Ohne Rinde</a:t>
            </a:r>
          </a:p>
          <a:p>
            <a:r>
              <a:rPr lang="de-AT" sz="1400" b="1" dirty="0" err="1"/>
              <a:t>Spezialdef</a:t>
            </a:r>
            <a:r>
              <a:rPr lang="de-AT" sz="1400" b="1" dirty="0"/>
              <a:t>.</a:t>
            </a:r>
          </a:p>
        </p:txBody>
      </p:sp>
      <p:pic>
        <p:nvPicPr>
          <p:cNvPr id="23" name="Picture 2" descr="https://woodcat.eu/wp-content/uploads/2019/07/header_woodca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1772816"/>
          </a:xfrm>
          <a:prstGeom prst="rect">
            <a:avLst/>
          </a:prstGeom>
          <a:noFill/>
        </p:spPr>
      </p:pic>
      <p:pic>
        <p:nvPicPr>
          <p:cNvPr id="7" name="38">
            <a:hlinkClick r:id="" action="ppaction://media"/>
            <a:extLst>
              <a:ext uri="{FF2B5EF4-FFF2-40B4-BE49-F238E27FC236}">
                <a16:creationId xmlns:a16="http://schemas.microsoft.com/office/drawing/2014/main" id="{97BE12A3-94B7-48EC-BE0B-071333402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83057" y="121737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Probleme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8E86-FB2B-4A68-B40D-3B0B054426FC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39</a:t>
            </a:fld>
            <a:endParaRPr lang="de-DE"/>
          </a:p>
        </p:txBody>
      </p:sp>
      <p:pic>
        <p:nvPicPr>
          <p:cNvPr id="1026" name="Picture 2" descr="http://www.lampertius.de/img/manue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2204864"/>
            <a:ext cx="1512168" cy="1084816"/>
          </a:xfrm>
          <a:prstGeom prst="rect">
            <a:avLst/>
          </a:prstGeom>
          <a:noFill/>
        </p:spPr>
      </p:pic>
      <p:pic>
        <p:nvPicPr>
          <p:cNvPr id="1028" name="Picture 4" descr="http://www.nesta.org.uk/sites/default/files/hand_writin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31640" y="2204864"/>
            <a:ext cx="1656184" cy="927463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1115616" y="3212976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dirty="0"/>
              <a:t>Manuelle Erfassung</a:t>
            </a:r>
          </a:p>
          <a:p>
            <a:r>
              <a:rPr lang="de-AT" sz="1400" dirty="0"/>
              <a:t>z.T. schwieriges Umfeld</a:t>
            </a:r>
          </a:p>
        </p:txBody>
      </p:sp>
      <p:sp>
        <p:nvSpPr>
          <p:cNvPr id="9" name="Rechteck 8"/>
          <p:cNvSpPr/>
          <p:nvPr/>
        </p:nvSpPr>
        <p:spPr>
          <a:xfrm>
            <a:off x="3563888" y="2204864"/>
            <a:ext cx="914400" cy="136815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Pfeil nach rechts 9"/>
          <p:cNvSpPr/>
          <p:nvPr/>
        </p:nvSpPr>
        <p:spPr>
          <a:xfrm>
            <a:off x="2843808" y="24928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1" name="Pfeil nach rechts 10"/>
          <p:cNvSpPr/>
          <p:nvPr/>
        </p:nvSpPr>
        <p:spPr>
          <a:xfrm>
            <a:off x="4283968" y="24928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2" name="Picture 4" descr="http://www.micar.com/wp-content/uploads/2014/05/ER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92280" y="2276872"/>
            <a:ext cx="1440159" cy="1080119"/>
          </a:xfrm>
          <a:prstGeom prst="rect">
            <a:avLst/>
          </a:prstGeom>
          <a:noFill/>
        </p:spPr>
      </p:pic>
      <p:sp>
        <p:nvSpPr>
          <p:cNvPr id="13" name="Pfeil nach rechts 12"/>
          <p:cNvSpPr/>
          <p:nvPr/>
        </p:nvSpPr>
        <p:spPr>
          <a:xfrm>
            <a:off x="6228184" y="249289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extfeld 13"/>
          <p:cNvSpPr txBox="1"/>
          <p:nvPr/>
        </p:nvSpPr>
        <p:spPr>
          <a:xfrm>
            <a:off x="4932040" y="3284984"/>
            <a:ext cx="18325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Übertragungsfehler</a:t>
            </a:r>
            <a:br>
              <a:rPr lang="de-AT" sz="1400" dirty="0"/>
            </a:br>
            <a:r>
              <a:rPr lang="de-AT" sz="1400" dirty="0"/>
              <a:t>+ hoher Aufwand</a:t>
            </a:r>
          </a:p>
        </p:txBody>
      </p:sp>
      <p:pic>
        <p:nvPicPr>
          <p:cNvPr id="1032" name="Picture 8" descr="http://www.intend.de/fileadmin/user_upload/screen_mhe-tablet0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7544" y="3925560"/>
            <a:ext cx="1296144" cy="1015608"/>
          </a:xfrm>
          <a:prstGeom prst="rect">
            <a:avLst/>
          </a:prstGeom>
          <a:noFill/>
        </p:spPr>
      </p:pic>
      <p:pic>
        <p:nvPicPr>
          <p:cNvPr id="1036" name="Picture 12" descr="http://bilder.dabag.ch/bilder/23/23_2055_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35896" y="4077072"/>
            <a:ext cx="1152128" cy="1185724"/>
          </a:xfrm>
          <a:prstGeom prst="rect">
            <a:avLst/>
          </a:prstGeom>
          <a:noFill/>
        </p:spPr>
      </p:pic>
      <p:pic>
        <p:nvPicPr>
          <p:cNvPr id="1038" name="Picture 14" descr="http://findicons.com/files/icons/1915/xml_docs/128/xml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23728" y="4082008"/>
            <a:ext cx="1219200" cy="1219200"/>
          </a:xfrm>
          <a:prstGeom prst="rect">
            <a:avLst/>
          </a:prstGeom>
          <a:noFill/>
        </p:spPr>
      </p:pic>
      <p:pic>
        <p:nvPicPr>
          <p:cNvPr id="20" name="Picture 4" descr="http://www.micar.com/wp-content/uploads/2014/05/ER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5085185"/>
            <a:ext cx="960106" cy="720079"/>
          </a:xfrm>
          <a:prstGeom prst="rect">
            <a:avLst/>
          </a:prstGeom>
          <a:noFill/>
        </p:spPr>
      </p:pic>
      <p:pic>
        <p:nvPicPr>
          <p:cNvPr id="21" name="Picture 4" descr="http://www.micar.com/wp-content/uploads/2014/05/ERP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96336" y="4149080"/>
            <a:ext cx="1440159" cy="1080119"/>
          </a:xfrm>
          <a:prstGeom prst="rect">
            <a:avLst/>
          </a:prstGeom>
          <a:noFill/>
        </p:spPr>
      </p:pic>
      <p:pic>
        <p:nvPicPr>
          <p:cNvPr id="1040" name="Picture 16" descr="http://images.gofreedownload.net/full-office-trash-can-clip-art-714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4077072"/>
            <a:ext cx="908100" cy="1277955"/>
          </a:xfrm>
          <a:prstGeom prst="rect">
            <a:avLst/>
          </a:prstGeom>
          <a:noFill/>
        </p:spPr>
      </p:pic>
      <p:pic>
        <p:nvPicPr>
          <p:cNvPr id="23" name="Picture 2" descr="http://www.lampertius.de/img/manue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4149080"/>
            <a:ext cx="1512168" cy="1084816"/>
          </a:xfrm>
          <a:prstGeom prst="rect">
            <a:avLst/>
          </a:prstGeom>
          <a:noFill/>
        </p:spPr>
      </p:pic>
      <p:sp>
        <p:nvSpPr>
          <p:cNvPr id="24" name="Pfeil nach rechts 23"/>
          <p:cNvSpPr/>
          <p:nvPr/>
        </p:nvSpPr>
        <p:spPr>
          <a:xfrm rot="20326131">
            <a:off x="1602211" y="50298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5" name="Pfeil nach rechts 24"/>
          <p:cNvSpPr/>
          <p:nvPr/>
        </p:nvSpPr>
        <p:spPr>
          <a:xfrm rot="1776408">
            <a:off x="1531499" y="414310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6" name="Textfeld 25"/>
          <p:cNvSpPr txBox="1"/>
          <p:nvPr/>
        </p:nvSpPr>
        <p:spPr>
          <a:xfrm>
            <a:off x="2339752" y="5373216"/>
            <a:ext cx="963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Artikel-</a:t>
            </a:r>
            <a:br>
              <a:rPr lang="de-AT" sz="1400" dirty="0"/>
            </a:br>
            <a:r>
              <a:rPr lang="de-AT" sz="1400" dirty="0"/>
              <a:t>Definition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3563888" y="5301208"/>
            <a:ext cx="136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Schnittstellen-</a:t>
            </a:r>
          </a:p>
          <a:p>
            <a:r>
              <a:rPr lang="de-AT" sz="1400" dirty="0"/>
              <a:t>Format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4932040" y="5301208"/>
            <a:ext cx="752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Fehler-</a:t>
            </a:r>
            <a:br>
              <a:rPr lang="de-AT" sz="1400" dirty="0"/>
            </a:br>
            <a:r>
              <a:rPr lang="de-AT" sz="1400" dirty="0"/>
              <a:t>Korb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6012160" y="5301208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Manuelle </a:t>
            </a:r>
          </a:p>
          <a:p>
            <a:r>
              <a:rPr lang="de-AT" sz="1400" dirty="0"/>
              <a:t>Nachbearbeitung</a:t>
            </a:r>
          </a:p>
        </p:txBody>
      </p:sp>
      <p:sp>
        <p:nvSpPr>
          <p:cNvPr id="32" name="Pfeil nach rechts 31"/>
          <p:cNvSpPr/>
          <p:nvPr/>
        </p:nvSpPr>
        <p:spPr>
          <a:xfrm>
            <a:off x="3131840" y="4509120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3" name="Pfeil nach rechts 32"/>
          <p:cNvSpPr/>
          <p:nvPr/>
        </p:nvSpPr>
        <p:spPr>
          <a:xfrm>
            <a:off x="4716016" y="4509120"/>
            <a:ext cx="504056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4" name="Pfeil nach rechts 33"/>
          <p:cNvSpPr/>
          <p:nvPr/>
        </p:nvSpPr>
        <p:spPr>
          <a:xfrm>
            <a:off x="5724128" y="4437112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Pfeil nach rechts 34"/>
          <p:cNvSpPr/>
          <p:nvPr/>
        </p:nvSpPr>
        <p:spPr>
          <a:xfrm>
            <a:off x="7380312" y="4437112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" name="Pfeil nach links 35"/>
          <p:cNvSpPr/>
          <p:nvPr/>
        </p:nvSpPr>
        <p:spPr>
          <a:xfrm>
            <a:off x="1619672" y="5824688"/>
            <a:ext cx="6696744" cy="4846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und wieder zurück</a:t>
            </a:r>
          </a:p>
        </p:txBody>
      </p:sp>
      <p:pic>
        <p:nvPicPr>
          <p:cNvPr id="37" name="Picture 2" descr="https://woodcat.eu/wp-content/uploads/2019/07/header_woodcat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0"/>
            <a:ext cx="9144000" cy="1772816"/>
          </a:xfrm>
          <a:prstGeom prst="rect">
            <a:avLst/>
          </a:prstGeom>
          <a:noFill/>
        </p:spPr>
      </p:pic>
      <p:pic>
        <p:nvPicPr>
          <p:cNvPr id="6" name="39">
            <a:hlinkClick r:id="" action="ppaction://media"/>
            <a:extLst>
              <a:ext uri="{FF2B5EF4-FFF2-40B4-BE49-F238E27FC236}">
                <a16:creationId xmlns:a16="http://schemas.microsoft.com/office/drawing/2014/main" id="{02C5305E-177A-4D62-8D8D-B18E6F924B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48400" y="11797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3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4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9F5709-58B1-49B7-91E1-53B7DF82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DF18EA-D1AC-495D-BF73-5B5F0F39B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2A0FB18-8B0E-43CB-AEC7-99856D3A2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8750742-E136-41EE-BD74-E06FC77CBFC0}"/>
              </a:ext>
            </a:extLst>
          </p:cNvPr>
          <p:cNvSpPr txBox="1"/>
          <p:nvPr/>
        </p:nvSpPr>
        <p:spPr>
          <a:xfrm>
            <a:off x="1043608" y="2014597"/>
            <a:ext cx="678256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Die frühen 70ger-Jahre waren der Aufbruch in eine neue digitale Welt auch wenn der Gründer von DEC (digital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corporation</a:t>
            </a:r>
            <a:r>
              <a:rPr lang="de-DE" dirty="0"/>
              <a:t>) damals noch behauptete:</a:t>
            </a:r>
          </a:p>
          <a:p>
            <a:pPr algn="ctr"/>
            <a:r>
              <a:rPr lang="de-DE" dirty="0"/>
              <a:t>„Es gibt keinen Grund, warum jemand einen Computer zu Hause haben wollte.“</a:t>
            </a:r>
          </a:p>
          <a:p>
            <a:endParaRPr lang="de-DE" dirty="0"/>
          </a:p>
          <a:p>
            <a:pPr algn="ctr"/>
            <a:r>
              <a:rPr lang="de-DE" dirty="0"/>
              <a:t>In den 80igern wurde „erfunden“ und entwickelt, die ersten DFÜ-Lösungen (Datenfernübertragungen) wurden eingesetzt. </a:t>
            </a:r>
            <a:br>
              <a:rPr lang="de-DE" dirty="0"/>
            </a:br>
            <a:r>
              <a:rPr lang="de-DE" dirty="0"/>
              <a:t>1987 - ~ 2000 wurde z.B. SAP R3 aufgebaut und perfektioniert, </a:t>
            </a:r>
            <a:br>
              <a:rPr lang="de-DE" dirty="0"/>
            </a:br>
            <a:r>
              <a:rPr lang="de-DE" dirty="0"/>
              <a:t>Excel wurde zum Standard (Nachfolger von Multiplan)</a:t>
            </a:r>
          </a:p>
          <a:p>
            <a:pPr algn="ctr"/>
            <a:r>
              <a:rPr lang="de-DE" dirty="0"/>
              <a:t>……………..</a:t>
            </a:r>
          </a:p>
          <a:p>
            <a:r>
              <a:rPr lang="de-DE" dirty="0"/>
              <a:t>Die 90iger waren die Zeit des WWW, 64 Bit-Computer, Computer wurden verbunden – </a:t>
            </a:r>
            <a:br>
              <a:rPr lang="de-DE" dirty="0"/>
            </a:br>
            <a:r>
              <a:rPr lang="de-DE" dirty="0"/>
              <a:t>erste Netzwerke entstanden………usw.</a:t>
            </a:r>
          </a:p>
          <a:p>
            <a:endParaRPr lang="de-DE" dirty="0"/>
          </a:p>
          <a:p>
            <a:r>
              <a:rPr lang="de-DE" dirty="0"/>
              <a:t>Im 21. Jahrhundert wurde alles viel schneller, Windows löste MS-DOS ab, Die Netzwerke wurden ausgebaut, Betriebssysteme, Datenbanken usw. wurden perfektioniert</a:t>
            </a:r>
          </a:p>
          <a:p>
            <a:endParaRPr lang="de-DE" dirty="0"/>
          </a:p>
          <a:p>
            <a:endParaRPr lang="de-DE" dirty="0"/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E7B6E624-9E0D-4E8E-941A-D4CF028D78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2897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1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1" descr="Bildergebnis für x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708920"/>
            <a:ext cx="864096" cy="864096"/>
          </a:xfrm>
          <a:prstGeom prst="rect">
            <a:avLst/>
          </a:prstGeom>
          <a:noFill/>
        </p:spPr>
      </p:pic>
      <p:pic>
        <p:nvPicPr>
          <p:cNvPr id="24" name="Picture 10" descr="Bildergebnis für emai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780928"/>
            <a:ext cx="792088" cy="693517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07504" y="2564904"/>
            <a:ext cx="16561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Minimaldaten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179512" y="2132856"/>
            <a:ext cx="1386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Kleine Org.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79512" y="3717032"/>
            <a:ext cx="33874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EUPar</a:t>
            </a:r>
            <a:endParaRPr lang="de-AT" dirty="0"/>
          </a:p>
          <a:p>
            <a:pPr>
              <a:buFont typeface="Arial" pitchFamily="34" charset="0"/>
              <a:buChar char="•"/>
            </a:pPr>
            <a:r>
              <a:rPr lang="de-AT" dirty="0"/>
              <a:t> Sender (Registrierung)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 Kunde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 Logistiker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 Artikel (Standards)</a:t>
            </a:r>
          </a:p>
          <a:p>
            <a:r>
              <a:rPr lang="de-AT" dirty="0"/>
              <a:t>Bewegungsdaten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 Datum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 Menge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 sonstiges (z.B. GeoPosition)</a:t>
            </a:r>
          </a:p>
        </p:txBody>
      </p:sp>
      <p:sp>
        <p:nvSpPr>
          <p:cNvPr id="9" name="Rechteck 8"/>
          <p:cNvSpPr/>
          <p:nvPr/>
        </p:nvSpPr>
        <p:spPr>
          <a:xfrm>
            <a:off x="1835696" y="2564904"/>
            <a:ext cx="1656184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Minimal-</a:t>
            </a:r>
            <a:br>
              <a:rPr lang="de-AT" dirty="0"/>
            </a:br>
            <a:r>
              <a:rPr lang="de-AT" dirty="0"/>
              <a:t>Schnittstelle</a:t>
            </a:r>
          </a:p>
          <a:p>
            <a:pPr algn="ctr"/>
            <a:r>
              <a:rPr lang="de-AT" dirty="0"/>
              <a:t>EXCEL, TXT..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4427984" y="2564904"/>
            <a:ext cx="1656184" cy="9144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Aufbereitung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355976" y="213285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IT-Plattform(en)</a:t>
            </a:r>
          </a:p>
        </p:txBody>
      </p:sp>
      <p:sp>
        <p:nvSpPr>
          <p:cNvPr id="13" name="Rechteck 12"/>
          <p:cNvSpPr/>
          <p:nvPr/>
        </p:nvSpPr>
        <p:spPr>
          <a:xfrm>
            <a:off x="6948264" y="2564904"/>
            <a:ext cx="1800200" cy="9144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dirty="0"/>
              <a:t>Interpretations-freie Daten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6948264" y="1916832"/>
            <a:ext cx="1691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Professionelle</a:t>
            </a:r>
          </a:p>
          <a:p>
            <a:r>
              <a:rPr lang="de-AT" dirty="0"/>
              <a:t>Schnittstelle</a:t>
            </a:r>
          </a:p>
        </p:txBody>
      </p:sp>
      <p:sp>
        <p:nvSpPr>
          <p:cNvPr id="15" name="Pfeil nach rechts 14"/>
          <p:cNvSpPr/>
          <p:nvPr/>
        </p:nvSpPr>
        <p:spPr>
          <a:xfrm>
            <a:off x="3995936" y="2564904"/>
            <a:ext cx="576064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6" name="Pfeil nach rechts 15"/>
          <p:cNvSpPr/>
          <p:nvPr/>
        </p:nvSpPr>
        <p:spPr>
          <a:xfrm>
            <a:off x="6012160" y="2564904"/>
            <a:ext cx="576064" cy="484632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7" name="Picture 7" descr="Bildergebnis für kochtop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8024" y="4293096"/>
            <a:ext cx="1152128" cy="742222"/>
          </a:xfrm>
          <a:prstGeom prst="rect">
            <a:avLst/>
          </a:prstGeom>
          <a:noFill/>
        </p:spPr>
      </p:pic>
      <p:sp>
        <p:nvSpPr>
          <p:cNvPr id="18" name="Pfeil nach oben 17"/>
          <p:cNvSpPr/>
          <p:nvPr/>
        </p:nvSpPr>
        <p:spPr>
          <a:xfrm>
            <a:off x="5076056" y="3573016"/>
            <a:ext cx="484632" cy="504056"/>
          </a:xfrm>
          <a:prstGeom prst="up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9" name="Textfeld 18"/>
          <p:cNvSpPr txBox="1"/>
          <p:nvPr/>
        </p:nvSpPr>
        <p:spPr>
          <a:xfrm>
            <a:off x="4716016" y="5013176"/>
            <a:ext cx="250902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Anreichern über</a:t>
            </a:r>
            <a:br>
              <a:rPr lang="de-AT" dirty="0"/>
            </a:br>
            <a:r>
              <a:rPr lang="de-AT" dirty="0"/>
              <a:t>WEB-Service</a:t>
            </a:r>
          </a:p>
          <a:p>
            <a:r>
              <a:rPr lang="de-AT" dirty="0"/>
              <a:t>Adresse, Bank,</a:t>
            </a:r>
            <a:br>
              <a:rPr lang="de-AT" dirty="0"/>
            </a:br>
            <a:r>
              <a:rPr lang="de-AT" dirty="0"/>
              <a:t>Zertifikate, Artikelinfo</a:t>
            </a:r>
            <a:br>
              <a:rPr lang="de-AT" dirty="0"/>
            </a:br>
            <a:r>
              <a:rPr lang="de-AT" dirty="0"/>
              <a:t>………</a:t>
            </a:r>
          </a:p>
        </p:txBody>
      </p:sp>
      <p:pic>
        <p:nvPicPr>
          <p:cNvPr id="20" name="Picture 4" descr="Bildergebnis für er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8585" y="4005064"/>
            <a:ext cx="1127791" cy="811558"/>
          </a:xfrm>
          <a:prstGeom prst="rect">
            <a:avLst/>
          </a:prstGeom>
          <a:noFill/>
        </p:spPr>
      </p:pic>
      <p:pic>
        <p:nvPicPr>
          <p:cNvPr id="21" name="Picture 12" descr="Bildergebnis für rechenzetnr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28385" y="4125496"/>
            <a:ext cx="1008112" cy="671655"/>
          </a:xfrm>
          <a:prstGeom prst="rect">
            <a:avLst/>
          </a:prstGeom>
          <a:noFill/>
        </p:spPr>
      </p:pic>
      <p:sp>
        <p:nvSpPr>
          <p:cNvPr id="22" name="Pfeil nach unten 21"/>
          <p:cNvSpPr/>
          <p:nvPr/>
        </p:nvSpPr>
        <p:spPr>
          <a:xfrm>
            <a:off x="7740352" y="3429000"/>
            <a:ext cx="484632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3" name="Textfeld 22"/>
          <p:cNvSpPr txBox="1"/>
          <p:nvPr/>
        </p:nvSpPr>
        <p:spPr>
          <a:xfrm>
            <a:off x="2346324" y="1799528"/>
            <a:ext cx="4163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Unterstützung der Geschäftspartner</a:t>
            </a:r>
          </a:p>
        </p:txBody>
      </p:sp>
      <p:pic>
        <p:nvPicPr>
          <p:cNvPr id="26" name="Picture 2" descr="https://woodcat.eu/wp-content/uploads/2019/07/header_woodcat.jpg">
            <a:extLst>
              <a:ext uri="{FF2B5EF4-FFF2-40B4-BE49-F238E27FC236}">
                <a16:creationId xmlns:a16="http://schemas.microsoft.com/office/drawing/2014/main" id="{89CFA66F-B816-45C6-BF04-7A3DF1842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0842"/>
            <a:ext cx="9036497" cy="1751974"/>
          </a:xfrm>
          <a:prstGeom prst="rect">
            <a:avLst/>
          </a:prstGeom>
          <a:noFill/>
        </p:spPr>
      </p:pic>
      <p:pic>
        <p:nvPicPr>
          <p:cNvPr id="8" name="40">
            <a:hlinkClick r:id="" action="ppaction://media"/>
            <a:extLst>
              <a:ext uri="{FF2B5EF4-FFF2-40B4-BE49-F238E27FC236}">
                <a16:creationId xmlns:a16="http://schemas.microsoft.com/office/drawing/2014/main" id="{C35297C1-94B2-4311-A5E0-A621E3463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193462" y="12259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3347864" y="2051556"/>
            <a:ext cx="1625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Projektstatus</a:t>
            </a:r>
          </a:p>
        </p:txBody>
      </p:sp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9A196459-990D-43A3-9A73-BDB265FB3F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434" y="2398577"/>
            <a:ext cx="2718048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DF0E48C5-C1E5-4007-AFE2-5A5880F6B61F}"/>
              </a:ext>
            </a:extLst>
          </p:cNvPr>
          <p:cNvSpPr txBox="1"/>
          <p:nvPr/>
        </p:nvSpPr>
        <p:spPr>
          <a:xfrm>
            <a:off x="4355976" y="3140968"/>
            <a:ext cx="318548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 Biber-Projekt….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Innovative Idee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Gut umgesetzt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/>
              <a:t>Aber der Baum ist zu groß, es gibt </a:t>
            </a:r>
            <a:br>
              <a:rPr lang="de-DE" dirty="0"/>
            </a:br>
            <a:r>
              <a:rPr lang="de-DE" dirty="0"/>
              <a:t>niemanden der damit etwas anfangen will</a:t>
            </a:r>
          </a:p>
        </p:txBody>
      </p:sp>
      <p:pic>
        <p:nvPicPr>
          <p:cNvPr id="9" name="Picture 2" descr="https://woodcat.eu/wp-content/uploads/2019/07/header_woodcat.jpg">
            <a:extLst>
              <a:ext uri="{FF2B5EF4-FFF2-40B4-BE49-F238E27FC236}">
                <a16:creationId xmlns:a16="http://schemas.microsoft.com/office/drawing/2014/main" id="{B9D69867-8B50-45CB-9426-351051D9E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1772816"/>
          </a:xfrm>
          <a:prstGeom prst="rect">
            <a:avLst/>
          </a:prstGeom>
          <a:noFill/>
        </p:spPr>
      </p:pic>
      <p:pic>
        <p:nvPicPr>
          <p:cNvPr id="7" name="41">
            <a:hlinkClick r:id="" action="ppaction://media"/>
            <a:extLst>
              <a:ext uri="{FF2B5EF4-FFF2-40B4-BE49-F238E27FC236}">
                <a16:creationId xmlns:a16="http://schemas.microsoft.com/office/drawing/2014/main" id="{FC28DBDA-C5AE-4BDE-BE93-B5C1C5376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48400" y="12050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43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EE807BF-575D-41A2-A360-116EB9698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1B4CEBE-241B-45B0-8184-20C21343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163BB72-5402-4070-9C6C-61C27E0DB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3074" name="Picture 2" descr="Quellbild anzeigen">
            <a:extLst>
              <a:ext uri="{FF2B5EF4-FFF2-40B4-BE49-F238E27FC236}">
                <a16:creationId xmlns:a16="http://schemas.microsoft.com/office/drawing/2014/main" id="{40AADB83-346F-4FBD-8BA7-36E2FDF92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01" y="2681797"/>
            <a:ext cx="4067944" cy="3050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BA43F30-B27E-43EB-801F-C9D1609DE10D}"/>
              </a:ext>
            </a:extLst>
          </p:cNvPr>
          <p:cNvSpPr txBox="1"/>
          <p:nvPr/>
        </p:nvSpPr>
        <p:spPr>
          <a:xfrm>
            <a:off x="2854752" y="1685958"/>
            <a:ext cx="36984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Diplomarbeit „Industrie 4.0 in der Holzindustrie“</a:t>
            </a:r>
          </a:p>
          <a:p>
            <a:pPr algn="ctr"/>
            <a:r>
              <a:rPr lang="de-DE" dirty="0"/>
              <a:t>November 2021</a:t>
            </a:r>
          </a:p>
          <a:p>
            <a:pPr algn="ctr"/>
            <a:r>
              <a:rPr lang="de-DE" dirty="0"/>
              <a:t>„</a:t>
            </a:r>
            <a:r>
              <a:rPr lang="de-DE" dirty="0" err="1"/>
              <a:t>WoodCat-Proc</a:t>
            </a:r>
            <a:r>
              <a:rPr lang="de-DE" dirty="0"/>
              <a:t>“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A42DB06-71A9-4A93-89C7-1BC6DAA4246F}"/>
              </a:ext>
            </a:extLst>
          </p:cNvPr>
          <p:cNvSpPr txBox="1"/>
          <p:nvPr/>
        </p:nvSpPr>
        <p:spPr>
          <a:xfrm>
            <a:off x="4788024" y="5789036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FH Kuchl</a:t>
            </a:r>
          </a:p>
        </p:txBody>
      </p:sp>
      <p:pic>
        <p:nvPicPr>
          <p:cNvPr id="6" name="Picture 2" descr="Quellbild anzeigen">
            <a:extLst>
              <a:ext uri="{FF2B5EF4-FFF2-40B4-BE49-F238E27FC236}">
                <a16:creationId xmlns:a16="http://schemas.microsoft.com/office/drawing/2014/main" id="{2454567C-8D39-439A-9F65-D0CA780F3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098" y="2681796"/>
            <a:ext cx="3060344" cy="305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42">
            <a:hlinkClick r:id="" action="ppaction://media"/>
            <a:extLst>
              <a:ext uri="{FF2B5EF4-FFF2-40B4-BE49-F238E27FC236}">
                <a16:creationId xmlns:a16="http://schemas.microsoft.com/office/drawing/2014/main" id="{E3920751-6379-4E76-8153-0E55A91486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4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04B9D-5108-4E33-A091-8183E4EAA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C8E73F-E1F2-4765-926B-C2500DAEA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AAA3F3E-7F68-4066-908E-68BDF4461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43</a:t>
            </a:fld>
            <a:endParaRPr lang="de-DE" dirty="0"/>
          </a:p>
        </p:txBody>
      </p:sp>
      <p:pic>
        <p:nvPicPr>
          <p:cNvPr id="4098" name="Picture 2" descr="Quellbild anzeigen">
            <a:extLst>
              <a:ext uri="{FF2B5EF4-FFF2-40B4-BE49-F238E27FC236}">
                <a16:creationId xmlns:a16="http://schemas.microsoft.com/office/drawing/2014/main" id="{0C133447-543E-40D6-A964-EE636FFAD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175" y="1916832"/>
            <a:ext cx="1802207" cy="119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Quellbild anzeigen">
            <a:extLst>
              <a:ext uri="{FF2B5EF4-FFF2-40B4-BE49-F238E27FC236}">
                <a16:creationId xmlns:a16="http://schemas.microsoft.com/office/drawing/2014/main" id="{70495844-7E08-47AF-B4B5-341303B10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1931" y="3825005"/>
            <a:ext cx="1802207" cy="1351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1\Documents\Privat\Malen\Konformismus_klein.jpg">
            <a:extLst>
              <a:ext uri="{FF2B5EF4-FFF2-40B4-BE49-F238E27FC236}">
                <a16:creationId xmlns:a16="http://schemas.microsoft.com/office/drawing/2014/main" id="{058E7536-FA22-4973-8C77-294CBDA3E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95003" y="3837625"/>
            <a:ext cx="1913101" cy="1367568"/>
          </a:xfrm>
          <a:prstGeom prst="rect">
            <a:avLst/>
          </a:prstGeom>
          <a:noFill/>
        </p:spPr>
      </p:pic>
      <p:pic>
        <p:nvPicPr>
          <p:cNvPr id="4100" name="Picture 4" descr="Quellbild anzeigen">
            <a:extLst>
              <a:ext uri="{FF2B5EF4-FFF2-40B4-BE49-F238E27FC236}">
                <a16:creationId xmlns:a16="http://schemas.microsoft.com/office/drawing/2014/main" id="{B7A64453-703D-4748-8F88-09411CBA9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43" y="3817022"/>
            <a:ext cx="1482112" cy="148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 descr="Ein Bild, das draußen, Person, Gras, Transport enthält.&#10;&#10;Automatisch generierte Beschreibung">
            <a:extLst>
              <a:ext uri="{FF2B5EF4-FFF2-40B4-BE49-F238E27FC236}">
                <a16:creationId xmlns:a16="http://schemas.microsoft.com/office/drawing/2014/main" id="{ED1A4785-C88E-41E0-B5B4-2A57562F5C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82" y="3837625"/>
            <a:ext cx="1515898" cy="1367568"/>
          </a:xfrm>
          <a:prstGeom prst="rect">
            <a:avLst/>
          </a:prstGeom>
        </p:spPr>
      </p:pic>
      <p:pic>
        <p:nvPicPr>
          <p:cNvPr id="4104" name="Picture 8" descr="Quellbild anzeigen">
            <a:extLst>
              <a:ext uri="{FF2B5EF4-FFF2-40B4-BE49-F238E27FC236}">
                <a16:creationId xmlns:a16="http://schemas.microsoft.com/office/drawing/2014/main" id="{7DD0D6FC-C599-4A90-B28E-EFC400DA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5403" y="3837625"/>
            <a:ext cx="1913101" cy="1326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85BB159-114E-49C8-906F-CDBD9A09CACA}"/>
              </a:ext>
            </a:extLst>
          </p:cNvPr>
          <p:cNvSpPr txBox="1"/>
          <p:nvPr/>
        </p:nvSpPr>
        <p:spPr>
          <a:xfrm>
            <a:off x="684390" y="5310237"/>
            <a:ext cx="692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Wissen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59C094B8-A218-4243-B9E9-568025A08396}"/>
              </a:ext>
            </a:extLst>
          </p:cNvPr>
          <p:cNvSpPr txBox="1"/>
          <p:nvPr/>
        </p:nvSpPr>
        <p:spPr>
          <a:xfrm>
            <a:off x="2115349" y="5299134"/>
            <a:ext cx="95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Kreativität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6A5B161-050E-47F2-8C15-3F9423FFD1C1}"/>
              </a:ext>
            </a:extLst>
          </p:cNvPr>
          <p:cNvSpPr txBox="1"/>
          <p:nvPr/>
        </p:nvSpPr>
        <p:spPr>
          <a:xfrm>
            <a:off x="3917432" y="5237867"/>
            <a:ext cx="13131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Mut neue Wege </a:t>
            </a:r>
          </a:p>
          <a:p>
            <a:pPr algn="ctr"/>
            <a:r>
              <a:rPr lang="de-DE" dirty="0"/>
              <a:t>zu gehen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20991F9-3D14-4734-9424-A7E0A8A4D02A}"/>
              </a:ext>
            </a:extLst>
          </p:cNvPr>
          <p:cNvSpPr txBox="1"/>
          <p:nvPr/>
        </p:nvSpPr>
        <p:spPr>
          <a:xfrm>
            <a:off x="6019800" y="5237868"/>
            <a:ext cx="907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Hinfallen</a:t>
            </a:r>
          </a:p>
          <a:p>
            <a:pPr algn="ctr"/>
            <a:r>
              <a:rPr lang="de-DE" dirty="0"/>
              <a:t>Aufstehen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F2D1880-3627-49EC-968A-7E1D99402B6A}"/>
              </a:ext>
            </a:extLst>
          </p:cNvPr>
          <p:cNvSpPr txBox="1"/>
          <p:nvPr/>
        </p:nvSpPr>
        <p:spPr>
          <a:xfrm>
            <a:off x="7766472" y="5324932"/>
            <a:ext cx="1149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Erfolg</a:t>
            </a:r>
          </a:p>
          <a:p>
            <a:pPr algn="ctr"/>
            <a:r>
              <a:rPr lang="de-DE" dirty="0"/>
              <a:t>Begeisterung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E7619955-740B-48C6-A2E8-2EA0D06118EC}"/>
              </a:ext>
            </a:extLst>
          </p:cNvPr>
          <p:cNvSpPr txBox="1"/>
          <p:nvPr/>
        </p:nvSpPr>
        <p:spPr>
          <a:xfrm>
            <a:off x="4326464" y="3179926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Mentor</a:t>
            </a:r>
          </a:p>
        </p:txBody>
      </p:sp>
      <p:pic>
        <p:nvPicPr>
          <p:cNvPr id="5" name="43">
            <a:hlinkClick r:id="" action="ppaction://media"/>
            <a:extLst>
              <a:ext uri="{FF2B5EF4-FFF2-40B4-BE49-F238E27FC236}">
                <a16:creationId xmlns:a16="http://schemas.microsoft.com/office/drawing/2014/main" id="{A0BED2BC-4F55-4BBE-A3C4-91C678CC47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13880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628800"/>
            <a:ext cx="6654774" cy="1944216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44</a:t>
            </a:fld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1985499" y="2996952"/>
            <a:ext cx="547778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Zentralisierung, Konsolidierung, Reformen</a:t>
            </a: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bedeuten IMMER, dass es zu Konfliktsituationen kommt</a:t>
            </a: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endParaRPr lang="de-DE" b="1" dirty="0">
              <a:solidFill>
                <a:srgbClr val="FF0000"/>
              </a:solidFill>
            </a:endParaRPr>
          </a:p>
          <a:p>
            <a:pPr algn="ctr"/>
            <a:r>
              <a:rPr lang="de-DE" b="1" dirty="0">
                <a:solidFill>
                  <a:srgbClr val="FF0000"/>
                </a:solidFill>
              </a:rPr>
              <a:t>Ein „</a:t>
            </a:r>
            <a:r>
              <a:rPr lang="de-DE" b="1" dirty="0" err="1">
                <a:solidFill>
                  <a:srgbClr val="FF0000"/>
                </a:solidFill>
              </a:rPr>
              <a:t>bissi</a:t>
            </a:r>
            <a:r>
              <a:rPr lang="de-DE" b="1" dirty="0">
                <a:solidFill>
                  <a:srgbClr val="FF0000"/>
                </a:solidFill>
              </a:rPr>
              <a:t>“ Reform geht nicht – bzw. ist eine Verschlimmbesserung </a:t>
            </a:r>
            <a:endParaRPr lang="de-AT" b="1" dirty="0">
              <a:solidFill>
                <a:srgbClr val="FF00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F872932-51DD-4196-9C72-7E2A59D15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519" y="3717032"/>
            <a:ext cx="2461742" cy="1614973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D8F3727-8E6A-4201-AB05-0B7BA142589F}"/>
              </a:ext>
            </a:extLst>
          </p:cNvPr>
          <p:cNvSpPr txBox="1"/>
          <p:nvPr/>
        </p:nvSpPr>
        <p:spPr>
          <a:xfrm>
            <a:off x="2788662" y="1758878"/>
            <a:ext cx="3711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Kannst du dich noch an dieses Bild erinnern?</a:t>
            </a:r>
          </a:p>
        </p:txBody>
      </p:sp>
      <p:pic>
        <p:nvPicPr>
          <p:cNvPr id="5" name="44">
            <a:hlinkClick r:id="" action="ppaction://media"/>
            <a:extLst>
              <a:ext uri="{FF2B5EF4-FFF2-40B4-BE49-F238E27FC236}">
                <a16:creationId xmlns:a16="http://schemas.microsoft.com/office/drawing/2014/main" id="{0321761F-1640-49A6-8915-20457B160E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2800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3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4D4E9843-FCDD-440D-B7B2-414B5895C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D335AD-3266-4F14-8D4E-B14A8D251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3C61797-74F8-41F4-8F5D-B94F8F5CF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45</a:t>
            </a:fld>
            <a:endParaRPr lang="de-DE" dirty="0"/>
          </a:p>
        </p:txBody>
      </p:sp>
      <p:pic>
        <p:nvPicPr>
          <p:cNvPr id="6" name="Grafik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54FFF7B6-0B8E-4BB8-95AA-097E2D922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43088"/>
          </a:xfrm>
          <a:prstGeom prst="rect">
            <a:avLst/>
          </a:prstGeom>
        </p:spPr>
      </p:pic>
      <p:pic>
        <p:nvPicPr>
          <p:cNvPr id="1026" name="Picture 2" descr="Beratung">
            <a:extLst>
              <a:ext uri="{FF2B5EF4-FFF2-40B4-BE49-F238E27FC236}">
                <a16:creationId xmlns:a16="http://schemas.microsoft.com/office/drawing/2014/main" id="{885CFF66-FE4C-4F4F-8B93-C7D451DE2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276871"/>
            <a:ext cx="1805985" cy="121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A6D3EA59-334A-4802-BEAC-5C457FB39602}"/>
              </a:ext>
            </a:extLst>
          </p:cNvPr>
          <p:cNvSpPr txBox="1"/>
          <p:nvPr/>
        </p:nvSpPr>
        <p:spPr>
          <a:xfrm>
            <a:off x="3124200" y="2276871"/>
            <a:ext cx="52036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Fernwärme als Aufgabe der öffentlichen Hand </a:t>
            </a:r>
            <a:r>
              <a:rPr lang="de-DE" dirty="0"/>
              <a:t>(wie Müll, Kanal)</a:t>
            </a:r>
            <a:br>
              <a:rPr lang="de-DE" dirty="0"/>
            </a:br>
            <a:r>
              <a:rPr lang="de-DE" dirty="0"/>
              <a:t>Beschaffung von alternativer Energie für den Betrieb der Fernwärme</a:t>
            </a:r>
          </a:p>
          <a:p>
            <a:r>
              <a:rPr lang="de-DE" dirty="0"/>
              <a:t>Für </a:t>
            </a:r>
            <a:r>
              <a:rPr lang="de-DE" b="1" dirty="0">
                <a:solidFill>
                  <a:srgbClr val="FF0000"/>
                </a:solidFill>
              </a:rPr>
              <a:t>ganz Österreich</a:t>
            </a:r>
            <a:r>
              <a:rPr lang="de-DE" dirty="0"/>
              <a:t>, „Europa, die Welt“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4005D7BB-DDDD-4DA3-B6FC-F4CF72FE0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2" y="3559444"/>
            <a:ext cx="1877993" cy="148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1F22796-46B8-4760-859C-2D41EF79C438}"/>
              </a:ext>
            </a:extLst>
          </p:cNvPr>
          <p:cNvSpPr txBox="1"/>
          <p:nvPr/>
        </p:nvSpPr>
        <p:spPr>
          <a:xfrm>
            <a:off x="3108418" y="3730387"/>
            <a:ext cx="52645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Gruftie-Straße</a:t>
            </a:r>
            <a:r>
              <a:rPr lang="de-DE" dirty="0"/>
              <a:t> (in Anlehnung an die chinesische Seidenstraße)</a:t>
            </a:r>
          </a:p>
          <a:p>
            <a:r>
              <a:rPr lang="de-DE" dirty="0"/>
              <a:t>Die Autobahn-Raststätten als Trafo-Stationen für den Stromtransport</a:t>
            </a:r>
          </a:p>
          <a:p>
            <a:r>
              <a:rPr lang="de-DE" dirty="0"/>
              <a:t>380 KV, Hochleistungs-E-Ladestationen, Überleitungen LKW</a:t>
            </a:r>
          </a:p>
          <a:p>
            <a:r>
              <a:rPr lang="de-DE" dirty="0"/>
              <a:t>Solarstrom-Sammelstellen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F89D0469-648E-42BA-90B4-3DD67C5BF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641" y="5108627"/>
            <a:ext cx="1824871" cy="129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5C5BB883-F8AD-4AD9-B384-77B1B257F47E}"/>
              </a:ext>
            </a:extLst>
          </p:cNvPr>
          <p:cNvSpPr txBox="1"/>
          <p:nvPr/>
        </p:nvSpPr>
        <p:spPr>
          <a:xfrm>
            <a:off x="3124200" y="5320367"/>
            <a:ext cx="48942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FF0000"/>
                </a:solidFill>
              </a:rPr>
              <a:t>Scheisse</a:t>
            </a:r>
            <a:r>
              <a:rPr lang="de-DE" b="1" dirty="0">
                <a:solidFill>
                  <a:srgbClr val="FF0000"/>
                </a:solidFill>
              </a:rPr>
              <a:t>-ohne-Grenzen </a:t>
            </a:r>
            <a:r>
              <a:rPr lang="de-DE" dirty="0"/>
              <a:t>(in Anlehnung an „Ärzte ohne Grenzen)</a:t>
            </a:r>
            <a:br>
              <a:rPr lang="de-DE" dirty="0"/>
            </a:br>
            <a:r>
              <a:rPr lang="de-DE" dirty="0"/>
              <a:t>weltweit Kläranlagen bauen, um die Meere zu retten</a:t>
            </a:r>
          </a:p>
        </p:txBody>
      </p:sp>
      <p:pic>
        <p:nvPicPr>
          <p:cNvPr id="5" name="45">
            <a:hlinkClick r:id="" action="ppaction://media"/>
            <a:extLst>
              <a:ext uri="{FF2B5EF4-FFF2-40B4-BE49-F238E27FC236}">
                <a16:creationId xmlns:a16="http://schemas.microsoft.com/office/drawing/2014/main" id="{39EF1DAB-FF30-432B-AF81-006AC49B04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5646" y="29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02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08E86-FB2B-4A68-B40D-3B0B054426FC}" type="datetime1">
              <a:rPr lang="de-DE" smtClean="0"/>
              <a:pPr/>
              <a:t>13.12.2021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46</a:t>
            </a:fld>
            <a:endParaRPr lang="de-DE"/>
          </a:p>
        </p:txBody>
      </p:sp>
      <p:pic>
        <p:nvPicPr>
          <p:cNvPr id="30722" name="Picture 2" descr="C:\Users\1\Documents\Privat\Malen\Konformismus_kl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6512" y="0"/>
            <a:ext cx="9593704" cy="6858000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539552" y="3645024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neue Wege gehen?</a:t>
            </a:r>
          </a:p>
        </p:txBody>
      </p:sp>
      <p:pic>
        <p:nvPicPr>
          <p:cNvPr id="2" name="46">
            <a:hlinkClick r:id="" action="ppaction://media"/>
            <a:extLst>
              <a:ext uri="{FF2B5EF4-FFF2-40B4-BE49-F238E27FC236}">
                <a16:creationId xmlns:a16="http://schemas.microsoft.com/office/drawing/2014/main" id="{8421BDD4-844A-43B1-84CE-ABCA77C480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70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58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://hoangascht.at/relaunch/wp-content/uploads/2013/07/cropped-hoangascht_header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65918" y="0"/>
            <a:ext cx="5978082" cy="1556792"/>
          </a:xfrm>
          <a:prstGeom prst="rect">
            <a:avLst/>
          </a:prstGeom>
          <a:noFill/>
        </p:spPr>
      </p:pic>
      <p:pic>
        <p:nvPicPr>
          <p:cNvPr id="7" name="Picture 2" descr="http://hoangascht.at/relaunch/wp-content/uploads/2013/07/cropped-hoangascht_header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0"/>
            <a:ext cx="5978082" cy="1556792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47</a:t>
            </a:fld>
            <a:endParaRPr lang="de-DE" dirty="0"/>
          </a:p>
        </p:txBody>
      </p:sp>
      <p:pic>
        <p:nvPicPr>
          <p:cNvPr id="2050" name="Picture 2" descr="http://hoangascht.at/relaunch/wp-content/uploads/2013/07/cropped-hoangascht_header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978082" cy="1556792"/>
          </a:xfrm>
          <a:prstGeom prst="rect">
            <a:avLst/>
          </a:prstGeom>
          <a:noFill/>
        </p:spPr>
      </p:pic>
      <p:sp>
        <p:nvSpPr>
          <p:cNvPr id="9" name="Textfeld 8"/>
          <p:cNvSpPr txBox="1"/>
          <p:nvPr/>
        </p:nvSpPr>
        <p:spPr>
          <a:xfrm>
            <a:off x="5220072" y="188640"/>
            <a:ext cx="35461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800" dirty="0">
                <a:solidFill>
                  <a:schemeClr val="bg1"/>
                </a:solidFill>
                <a:hlinkClick r:id="rId6"/>
              </a:rPr>
              <a:t>www.hoangascht.at</a:t>
            </a:r>
            <a:endParaRPr lang="de-AT" sz="2800" dirty="0">
              <a:solidFill>
                <a:schemeClr val="bg1"/>
              </a:solidFill>
            </a:endParaRPr>
          </a:p>
          <a:p>
            <a:r>
              <a:rPr lang="de-AT" sz="2800" dirty="0">
                <a:solidFill>
                  <a:schemeClr val="bg1"/>
                </a:solidFill>
                <a:hlinkClick r:id="rId7"/>
              </a:rPr>
              <a:t>www.gaudi-tirol.at</a:t>
            </a:r>
            <a:endParaRPr lang="de-AT" sz="2800" dirty="0">
              <a:solidFill>
                <a:schemeClr val="bg1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4139952" y="2132856"/>
            <a:ext cx="3538148" cy="50783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Ich wünsche Dir, dass Deine Bemühungen</a:t>
            </a:r>
          </a:p>
          <a:p>
            <a:r>
              <a:rPr lang="de-AT" dirty="0"/>
              <a:t>zum Erfolg führen,</a:t>
            </a:r>
          </a:p>
          <a:p>
            <a:endParaRPr lang="de-AT" dirty="0"/>
          </a:p>
          <a:p>
            <a:r>
              <a:rPr lang="de-AT" dirty="0"/>
              <a:t>Deine Visionen unterstützt werden</a:t>
            </a:r>
          </a:p>
          <a:p>
            <a:endParaRPr lang="de-AT" dirty="0"/>
          </a:p>
          <a:p>
            <a:r>
              <a:rPr lang="de-AT" dirty="0"/>
              <a:t>Dass Dich der Mut nicht verlässt, wenn</a:t>
            </a:r>
            <a:br>
              <a:rPr lang="de-AT" dirty="0"/>
            </a:br>
            <a:r>
              <a:rPr lang="de-AT" dirty="0"/>
              <a:t>Du einmal scheiterst – und das Bewusstsein,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dass du irgendwann wieder Menschen</a:t>
            </a:r>
          </a:p>
          <a:p>
            <a:pPr lvl="0"/>
            <a:r>
              <a:rPr lang="de-DE" dirty="0"/>
              <a:t>triffst,  die dir die Sonne zurückbringen, </a:t>
            </a:r>
          </a:p>
          <a:p>
            <a:pPr lvl="0"/>
            <a:r>
              <a:rPr lang="de-DE" dirty="0"/>
              <a:t>die dir vielleicht ein anderer genommen hat. </a:t>
            </a:r>
          </a:p>
          <a:p>
            <a:pPr lvl="0"/>
            <a:r>
              <a:rPr lang="de-DE" dirty="0"/>
              <a:t>Und sie wird heller sein als jemals zuvor!</a:t>
            </a:r>
          </a:p>
          <a:p>
            <a:pPr lvl="0"/>
            <a:endParaRPr lang="de-DE" dirty="0"/>
          </a:p>
          <a:p>
            <a:pPr lvl="0" algn="ctr"/>
            <a:r>
              <a:rPr lang="de-DE" dirty="0"/>
              <a:t>Frohe Weihnachten und </a:t>
            </a:r>
          </a:p>
          <a:p>
            <a:pPr lvl="0" algn="ctr"/>
            <a:r>
              <a:rPr lang="de-DE" dirty="0"/>
              <a:t>ein erfolgreiches 2022</a:t>
            </a:r>
          </a:p>
          <a:p>
            <a:pPr lvl="0" algn="ctr"/>
            <a:r>
              <a:rPr lang="de-DE" dirty="0"/>
              <a:t>Kurt Pikl</a:t>
            </a:r>
          </a:p>
          <a:p>
            <a:pPr lvl="0"/>
            <a:endParaRPr lang="de-AT" dirty="0"/>
          </a:p>
          <a:p>
            <a:endParaRPr lang="de-AT" dirty="0"/>
          </a:p>
        </p:txBody>
      </p:sp>
      <p:pic>
        <p:nvPicPr>
          <p:cNvPr id="11" name="Grafik 10" descr="Ein Bild, das Karte enthält.&#10;&#10;Automatisch generierte Beschreibung">
            <a:hlinkClick r:id="rId8"/>
            <a:extLst>
              <a:ext uri="{FF2B5EF4-FFF2-40B4-BE49-F238E27FC236}">
                <a16:creationId xmlns:a16="http://schemas.microsoft.com/office/drawing/2014/main" id="{A592931F-CD6C-4B29-B48C-FC0602354A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96023"/>
            <a:ext cx="3243846" cy="4897161"/>
          </a:xfrm>
          <a:prstGeom prst="rect">
            <a:avLst/>
          </a:prstGeom>
        </p:spPr>
      </p:pic>
      <p:pic>
        <p:nvPicPr>
          <p:cNvPr id="5" name="47">
            <a:hlinkClick r:id="" action="ppaction://media"/>
            <a:extLst>
              <a:ext uri="{FF2B5EF4-FFF2-40B4-BE49-F238E27FC236}">
                <a16:creationId xmlns:a16="http://schemas.microsoft.com/office/drawing/2014/main" id="{59DDB2DC-58D2-48C2-9269-C709A04C5A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091739" y="19579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EE893AE-A78A-4E23-975D-72C823C02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7053427-6255-40C1-9926-D1000193B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AA0A03A-218B-4D44-A183-92384EB82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5</a:t>
            </a:fld>
            <a:endParaRPr lang="de-DE" dirty="0"/>
          </a:p>
        </p:txBody>
      </p:sp>
      <p:pic>
        <p:nvPicPr>
          <p:cNvPr id="5" name="Picture 2" descr="Quellbild anzeigen">
            <a:extLst>
              <a:ext uri="{FF2B5EF4-FFF2-40B4-BE49-F238E27FC236}">
                <a16:creationId xmlns:a16="http://schemas.microsoft.com/office/drawing/2014/main" id="{AD02D678-9271-4421-A75A-280D5D8F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430" y="1697958"/>
            <a:ext cx="1370522" cy="1372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D0393F6-0743-414B-ADF8-C764E6D9B656}"/>
              </a:ext>
            </a:extLst>
          </p:cNvPr>
          <p:cNvSpPr txBox="1"/>
          <p:nvPr/>
        </p:nvSpPr>
        <p:spPr>
          <a:xfrm>
            <a:off x="2748952" y="2060848"/>
            <a:ext cx="3804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FF0000"/>
                </a:solidFill>
              </a:rPr>
              <a:t>Aber eigentlich ist alles erfunden – oder?</a:t>
            </a:r>
            <a:br>
              <a:rPr lang="de-DE" b="1" dirty="0">
                <a:solidFill>
                  <a:srgbClr val="FF0000"/>
                </a:solidFill>
              </a:rPr>
            </a:br>
            <a:r>
              <a:rPr lang="de-DE" b="1" dirty="0">
                <a:solidFill>
                  <a:srgbClr val="FF0000"/>
                </a:solidFill>
              </a:rPr>
              <a:t>Wir sollten die tollen Angebote nutzen – oder?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B838D2F-23CA-45C0-AC86-C24FFC91A277}"/>
              </a:ext>
            </a:extLst>
          </p:cNvPr>
          <p:cNvSpPr txBox="1"/>
          <p:nvPr/>
        </p:nvSpPr>
        <p:spPr>
          <a:xfrm>
            <a:off x="2448143" y="2783933"/>
            <a:ext cx="434125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Warum diskutieren wir nach wie vor über „Industrie 4.0“</a:t>
            </a:r>
            <a:br>
              <a:rPr lang="de-DE" dirty="0"/>
            </a:br>
            <a:r>
              <a:rPr lang="de-DE" dirty="0"/>
              <a:t>und die Digitalisierung der EPU/</a:t>
            </a:r>
            <a:r>
              <a:rPr lang="de-DE" dirty="0" err="1"/>
              <a:t>KMU‘s</a:t>
            </a:r>
            <a:endParaRPr lang="de-DE" dirty="0"/>
          </a:p>
          <a:p>
            <a:pPr algn="ctr"/>
            <a:endParaRPr lang="de-DE" dirty="0"/>
          </a:p>
          <a:p>
            <a:pPr algn="ctr"/>
            <a:r>
              <a:rPr lang="de-DE" dirty="0"/>
              <a:t>Kann es sein, dass durch das fehlende Datenmanagement</a:t>
            </a:r>
          </a:p>
          <a:p>
            <a:pPr algn="ctr"/>
            <a:r>
              <a:rPr lang="de-DE" dirty="0"/>
              <a:t>statt </a:t>
            </a:r>
            <a:r>
              <a:rPr lang="de-DE" dirty="0" err="1"/>
              <a:t>BigData</a:t>
            </a:r>
            <a:r>
              <a:rPr lang="de-DE" dirty="0"/>
              <a:t> nur </a:t>
            </a:r>
            <a:r>
              <a:rPr lang="de-DE" dirty="0" err="1"/>
              <a:t>BigShit</a:t>
            </a:r>
            <a:r>
              <a:rPr lang="de-DE" dirty="0"/>
              <a:t> entsteht?</a:t>
            </a:r>
          </a:p>
          <a:p>
            <a:pPr algn="ctr"/>
            <a:r>
              <a:rPr lang="de-DE" dirty="0"/>
              <a:t>……………….</a:t>
            </a:r>
          </a:p>
        </p:txBody>
      </p:sp>
      <p:pic>
        <p:nvPicPr>
          <p:cNvPr id="2050" name="Picture 2" descr="Quellbild anzeigen">
            <a:extLst>
              <a:ext uri="{FF2B5EF4-FFF2-40B4-BE49-F238E27FC236}">
                <a16:creationId xmlns:a16="http://schemas.microsoft.com/office/drawing/2014/main" id="{0A8A0CD5-4578-4B4F-962F-CDFC067DB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680" y="4525270"/>
            <a:ext cx="4176464" cy="156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CEEF7CD-60CA-4847-8119-4616FEE7B99D}"/>
              </a:ext>
            </a:extLst>
          </p:cNvPr>
          <p:cNvSpPr txBox="1"/>
          <p:nvPr/>
        </p:nvSpPr>
        <p:spPr>
          <a:xfrm>
            <a:off x="2929290" y="6066210"/>
            <a:ext cx="344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</a:rPr>
              <a:t>Ich lade dich zu einem Kamingespräch ein</a:t>
            </a:r>
          </a:p>
        </p:txBody>
      </p:sp>
      <p:pic>
        <p:nvPicPr>
          <p:cNvPr id="9" name="5">
            <a:hlinkClick r:id="" action="ppaction://media"/>
            <a:extLst>
              <a:ext uri="{FF2B5EF4-FFF2-40B4-BE49-F238E27FC236}">
                <a16:creationId xmlns:a16="http://schemas.microsoft.com/office/drawing/2014/main" id="{6E33913D-D75D-43F8-AE8C-3EF182AC94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15000" y="2757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3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D8C4-424B-4A28-92C1-BD2110237E5E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6</a:t>
            </a:fld>
            <a:endParaRPr lang="de-DE"/>
          </a:p>
        </p:txBody>
      </p:sp>
      <p:sp>
        <p:nvSpPr>
          <p:cNvPr id="7" name="Rechteck 6"/>
          <p:cNvSpPr/>
          <p:nvPr/>
        </p:nvSpPr>
        <p:spPr>
          <a:xfrm>
            <a:off x="323528" y="1916832"/>
            <a:ext cx="36004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8" name="Textfeld 7"/>
          <p:cNvSpPr txBox="1"/>
          <p:nvPr/>
        </p:nvSpPr>
        <p:spPr>
          <a:xfrm>
            <a:off x="755576" y="1916832"/>
            <a:ext cx="8093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1966</a:t>
            </a:r>
            <a:r>
              <a:rPr lang="de-DE" dirty="0"/>
              <a:t> Einstieg als „Bursch für alles“ in einem holzverarbeitenden Betrieb</a:t>
            </a:r>
          </a:p>
          <a:p>
            <a:r>
              <a:rPr lang="de-DE" dirty="0"/>
              <a:t>Handelsschüler, Buchhalter</a:t>
            </a:r>
            <a:endParaRPr lang="de-AT" dirty="0"/>
          </a:p>
        </p:txBody>
      </p:sp>
      <p:sp>
        <p:nvSpPr>
          <p:cNvPr id="9" name="Rechteck 8"/>
          <p:cNvSpPr/>
          <p:nvPr/>
        </p:nvSpPr>
        <p:spPr>
          <a:xfrm>
            <a:off x="323528" y="2492896"/>
            <a:ext cx="360040" cy="115212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" name="Textfeld 9"/>
          <p:cNvSpPr txBox="1"/>
          <p:nvPr/>
        </p:nvSpPr>
        <p:spPr>
          <a:xfrm>
            <a:off x="755576" y="2492896"/>
            <a:ext cx="78582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1972</a:t>
            </a:r>
            <a:r>
              <a:rPr lang="de-DE" dirty="0"/>
              <a:t> Programmierkurs bei „Kienzle“ im Schwarzwald</a:t>
            </a:r>
            <a:br>
              <a:rPr lang="de-DE" dirty="0"/>
            </a:br>
            <a:r>
              <a:rPr lang="de-DE" dirty="0"/>
              <a:t>Maschinencode, Lochkarten, Magnetkonten</a:t>
            </a:r>
            <a:br>
              <a:rPr lang="de-DE" dirty="0"/>
            </a:br>
            <a:r>
              <a:rPr lang="de-DE" dirty="0"/>
              <a:t>Programmierung von Buchhaltung, Lohnverrechnung, </a:t>
            </a:r>
            <a:r>
              <a:rPr lang="de-DE" dirty="0" err="1"/>
              <a:t>Auftragsverarb</a:t>
            </a:r>
            <a:r>
              <a:rPr lang="de-DE" dirty="0"/>
              <a:t>.</a:t>
            </a:r>
            <a:br>
              <a:rPr lang="de-DE" dirty="0"/>
            </a:br>
            <a:r>
              <a:rPr lang="de-DE" dirty="0"/>
              <a:t>In den ersten Jahren alleine – dann mit 1-2 Mitarbeitern</a:t>
            </a:r>
            <a:endParaRPr lang="de-AT" dirty="0"/>
          </a:p>
        </p:txBody>
      </p:sp>
      <p:sp>
        <p:nvSpPr>
          <p:cNvPr id="11" name="Rechteck 10"/>
          <p:cNvSpPr/>
          <p:nvPr/>
        </p:nvSpPr>
        <p:spPr>
          <a:xfrm>
            <a:off x="323528" y="3645024"/>
            <a:ext cx="360040" cy="936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2" name="Textfeld 11"/>
          <p:cNvSpPr txBox="1"/>
          <p:nvPr/>
        </p:nvSpPr>
        <p:spPr>
          <a:xfrm>
            <a:off x="737628" y="3645024"/>
            <a:ext cx="4554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1996</a:t>
            </a:r>
            <a:r>
              <a:rPr lang="de-DE" dirty="0"/>
              <a:t> SAP-Einführung in einem rasch expandierenden Umfeld</a:t>
            </a:r>
            <a:br>
              <a:rPr lang="de-DE" dirty="0"/>
            </a:br>
            <a:r>
              <a:rPr lang="de-DE" dirty="0"/>
              <a:t>Fremdsprachen, Werke im Ausland u.v.m.</a:t>
            </a:r>
            <a:br>
              <a:rPr lang="de-DE" dirty="0"/>
            </a:br>
            <a:r>
              <a:rPr lang="de-DE" dirty="0"/>
              <a:t>Bau eines zentralen Rechenzentrums in St. Johann in Tirol</a:t>
            </a:r>
            <a:endParaRPr lang="de-AT" dirty="0"/>
          </a:p>
        </p:txBody>
      </p:sp>
      <p:sp>
        <p:nvSpPr>
          <p:cNvPr id="13" name="Rechteck 12"/>
          <p:cNvSpPr/>
          <p:nvPr/>
        </p:nvSpPr>
        <p:spPr>
          <a:xfrm>
            <a:off x="323528" y="4581128"/>
            <a:ext cx="360040" cy="7920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4" name="Textfeld 13"/>
          <p:cNvSpPr txBox="1"/>
          <p:nvPr/>
        </p:nvSpPr>
        <p:spPr>
          <a:xfrm>
            <a:off x="755576" y="4521894"/>
            <a:ext cx="62953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0000"/>
                </a:solidFill>
              </a:rPr>
              <a:t>2001</a:t>
            </a:r>
            <a:r>
              <a:rPr lang="de-DE" dirty="0"/>
              <a:t> „Normalbetrieb“ mit rascher Expansion der Firma</a:t>
            </a:r>
            <a:br>
              <a:rPr lang="de-DE" dirty="0"/>
            </a:br>
            <a:r>
              <a:rPr lang="de-DE" dirty="0"/>
              <a:t>Starke Tendenzen von lokalen Entwicklungen</a:t>
            </a:r>
            <a:br>
              <a:rPr lang="de-DE" dirty="0"/>
            </a:br>
            <a:r>
              <a:rPr lang="de-DE" dirty="0">
                <a:solidFill>
                  <a:srgbClr val="FF0000"/>
                </a:solidFill>
              </a:rPr>
              <a:t>2004/2005</a:t>
            </a:r>
            <a:r>
              <a:rPr lang="de-DE" dirty="0"/>
              <a:t> SAP-Einführung abgeschlossen</a:t>
            </a:r>
            <a:endParaRPr lang="de-AT" dirty="0"/>
          </a:p>
        </p:txBody>
      </p:sp>
      <p:pic>
        <p:nvPicPr>
          <p:cNvPr id="2" name="6">
            <a:hlinkClick r:id="" action="ppaction://media"/>
            <a:extLst>
              <a:ext uri="{FF2B5EF4-FFF2-40B4-BE49-F238E27FC236}">
                <a16:creationId xmlns:a16="http://schemas.microsoft.com/office/drawing/2014/main" id="{8CE77672-2502-4D5B-B8BE-2BA3FF4610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0" y="22537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5445224"/>
            <a:ext cx="1224136" cy="1224136"/>
          </a:xfrm>
          <a:prstGeom prst="rect">
            <a:avLst/>
          </a:prstGeom>
          <a:noFill/>
        </p:spPr>
      </p:pic>
      <p:pic>
        <p:nvPicPr>
          <p:cNvPr id="38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5517232"/>
            <a:ext cx="1224136" cy="1224136"/>
          </a:xfrm>
          <a:prstGeom prst="rect">
            <a:avLst/>
          </a:prstGeom>
          <a:noFill/>
        </p:spPr>
      </p:pic>
      <p:pic>
        <p:nvPicPr>
          <p:cNvPr id="35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077072"/>
            <a:ext cx="1224136" cy="1224136"/>
          </a:xfrm>
          <a:prstGeom prst="rect">
            <a:avLst/>
          </a:prstGeom>
          <a:noFill/>
        </p:spPr>
      </p:pic>
      <p:pic>
        <p:nvPicPr>
          <p:cNvPr id="36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352" y="4149080"/>
            <a:ext cx="1224136" cy="1224136"/>
          </a:xfrm>
          <a:prstGeom prst="rect">
            <a:avLst/>
          </a:prstGeom>
          <a:noFill/>
        </p:spPr>
      </p:pic>
      <p:pic>
        <p:nvPicPr>
          <p:cNvPr id="33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2564904"/>
            <a:ext cx="1224136" cy="1224136"/>
          </a:xfrm>
          <a:prstGeom prst="rect">
            <a:avLst/>
          </a:prstGeom>
          <a:noFill/>
        </p:spPr>
      </p:pic>
      <p:pic>
        <p:nvPicPr>
          <p:cNvPr id="34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96336" y="2636912"/>
            <a:ext cx="1224136" cy="1224136"/>
          </a:xfrm>
          <a:prstGeom prst="rect">
            <a:avLst/>
          </a:prstGeom>
          <a:noFill/>
        </p:spPr>
      </p:pic>
      <p:pic>
        <p:nvPicPr>
          <p:cNvPr id="25614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085184"/>
            <a:ext cx="1224136" cy="1224136"/>
          </a:xfrm>
          <a:prstGeom prst="rect">
            <a:avLst/>
          </a:prstGeom>
          <a:noFill/>
        </p:spPr>
      </p:pic>
      <p:pic>
        <p:nvPicPr>
          <p:cNvPr id="25608" name="Picture 8" descr="Bildergebnis für fahnen grossbritanni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429000"/>
            <a:ext cx="1872208" cy="1872208"/>
          </a:xfrm>
          <a:prstGeom prst="rect">
            <a:avLst/>
          </a:prstGeom>
          <a:noFill/>
        </p:spPr>
      </p:pic>
      <p:pic>
        <p:nvPicPr>
          <p:cNvPr id="25604" name="Picture 4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708920"/>
            <a:ext cx="3132348" cy="2088232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www.it-hausverstand.at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2843808" y="186689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Status nach der SAP-Einführung</a:t>
            </a:r>
          </a:p>
        </p:txBody>
      </p:sp>
      <p:pic>
        <p:nvPicPr>
          <p:cNvPr id="25602" name="Picture 2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576" y="3140968"/>
            <a:ext cx="1800200" cy="1199946"/>
          </a:xfrm>
          <a:prstGeom prst="rect">
            <a:avLst/>
          </a:prstGeom>
          <a:noFill/>
        </p:spPr>
      </p:pic>
      <p:pic>
        <p:nvPicPr>
          <p:cNvPr id="25606" name="Picture 6" descr="Quellbild anzeigen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3968" y="2492896"/>
            <a:ext cx="1728192" cy="1035457"/>
          </a:xfrm>
          <a:prstGeom prst="rect">
            <a:avLst/>
          </a:prstGeom>
          <a:noFill/>
        </p:spPr>
      </p:pic>
      <p:pic>
        <p:nvPicPr>
          <p:cNvPr id="25610" name="Picture 10" descr="Quellbild anzeigen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11960" y="5098589"/>
            <a:ext cx="1945486" cy="1354747"/>
          </a:xfrm>
          <a:prstGeom prst="rect">
            <a:avLst/>
          </a:prstGeom>
          <a:noFill/>
        </p:spPr>
      </p:pic>
      <p:pic>
        <p:nvPicPr>
          <p:cNvPr id="14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2348880"/>
            <a:ext cx="648072" cy="647262"/>
          </a:xfrm>
          <a:prstGeom prst="rect">
            <a:avLst/>
          </a:prstGeom>
          <a:noFill/>
        </p:spPr>
      </p:pic>
      <p:pic>
        <p:nvPicPr>
          <p:cNvPr id="21" name="Picture 14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5157192"/>
            <a:ext cx="1224136" cy="1224136"/>
          </a:xfrm>
          <a:prstGeom prst="rect">
            <a:avLst/>
          </a:prstGeom>
          <a:noFill/>
        </p:spPr>
      </p:pic>
      <p:pic>
        <p:nvPicPr>
          <p:cNvPr id="22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2348880"/>
            <a:ext cx="648072" cy="647262"/>
          </a:xfrm>
          <a:prstGeom prst="rect">
            <a:avLst/>
          </a:prstGeom>
          <a:noFill/>
        </p:spPr>
      </p:pic>
      <p:pic>
        <p:nvPicPr>
          <p:cNvPr id="23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28184" y="3861048"/>
            <a:ext cx="648072" cy="647262"/>
          </a:xfrm>
          <a:prstGeom prst="rect">
            <a:avLst/>
          </a:prstGeom>
          <a:noFill/>
        </p:spPr>
      </p:pic>
      <p:pic>
        <p:nvPicPr>
          <p:cNvPr id="24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0272" y="3861048"/>
            <a:ext cx="648072" cy="647262"/>
          </a:xfrm>
          <a:prstGeom prst="rect">
            <a:avLst/>
          </a:prstGeom>
          <a:noFill/>
        </p:spPr>
      </p:pic>
      <p:pic>
        <p:nvPicPr>
          <p:cNvPr id="25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156176" y="5157192"/>
            <a:ext cx="648072" cy="647262"/>
          </a:xfrm>
          <a:prstGeom prst="rect">
            <a:avLst/>
          </a:prstGeom>
          <a:noFill/>
        </p:spPr>
      </p:pic>
      <p:pic>
        <p:nvPicPr>
          <p:cNvPr id="26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48264" y="5157192"/>
            <a:ext cx="648072" cy="647262"/>
          </a:xfrm>
          <a:prstGeom prst="rect">
            <a:avLst/>
          </a:prstGeom>
          <a:noFill/>
        </p:spPr>
      </p:pic>
      <p:pic>
        <p:nvPicPr>
          <p:cNvPr id="27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653136"/>
            <a:ext cx="648072" cy="647262"/>
          </a:xfrm>
          <a:prstGeom prst="rect">
            <a:avLst/>
          </a:prstGeom>
          <a:noFill/>
        </p:spPr>
      </p:pic>
      <p:pic>
        <p:nvPicPr>
          <p:cNvPr id="28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43608" y="4653136"/>
            <a:ext cx="648072" cy="647262"/>
          </a:xfrm>
          <a:prstGeom prst="rect">
            <a:avLst/>
          </a:prstGeom>
          <a:noFill/>
        </p:spPr>
      </p:pic>
      <p:pic>
        <p:nvPicPr>
          <p:cNvPr id="29" name="Picture 12" descr="Quellbild anzeigen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07704" y="4653136"/>
            <a:ext cx="648072" cy="647262"/>
          </a:xfrm>
          <a:prstGeom prst="rect">
            <a:avLst/>
          </a:prstGeom>
          <a:noFill/>
        </p:spPr>
      </p:pic>
      <p:sp>
        <p:nvSpPr>
          <p:cNvPr id="30" name="Textfeld 29"/>
          <p:cNvSpPr txBox="1"/>
          <p:nvPr/>
        </p:nvSpPr>
        <p:spPr>
          <a:xfrm>
            <a:off x="755576" y="2636912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Zentrales SAP</a:t>
            </a:r>
          </a:p>
        </p:txBody>
      </p:sp>
      <p:sp>
        <p:nvSpPr>
          <p:cNvPr id="31" name="Textfeld 30"/>
          <p:cNvSpPr txBox="1"/>
          <p:nvPr/>
        </p:nvSpPr>
        <p:spPr>
          <a:xfrm>
            <a:off x="395536" y="5229200"/>
            <a:ext cx="327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Dezentrales </a:t>
            </a:r>
            <a:r>
              <a:rPr lang="de-AT" dirty="0" err="1"/>
              <a:t>eMail</a:t>
            </a:r>
            <a:r>
              <a:rPr lang="de-AT" dirty="0"/>
              <a:t> pro Werk</a:t>
            </a:r>
          </a:p>
        </p:txBody>
      </p:sp>
      <p:sp>
        <p:nvSpPr>
          <p:cNvPr id="32" name="Textfeld 31"/>
          <p:cNvSpPr txBox="1"/>
          <p:nvPr/>
        </p:nvSpPr>
        <p:spPr>
          <a:xfrm>
            <a:off x="251520" y="6165304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Produktionsnahe Server pro Werk</a:t>
            </a:r>
          </a:p>
        </p:txBody>
      </p:sp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A65B14E2-26D8-4E43-84B6-9932A2EF29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07360" y="31306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3680" y="1988840"/>
            <a:ext cx="2880320" cy="1874275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8</a:t>
            </a:fld>
            <a:endParaRPr lang="de-DE" dirty="0"/>
          </a:p>
        </p:txBody>
      </p:sp>
      <p:pic>
        <p:nvPicPr>
          <p:cNvPr id="26626" name="Picture 2" descr="Quellbild anzeig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628800"/>
            <a:ext cx="2051720" cy="1808078"/>
          </a:xfrm>
          <a:prstGeom prst="rect">
            <a:avLst/>
          </a:prstGeom>
          <a:noFill/>
        </p:spPr>
      </p:pic>
      <p:sp>
        <p:nvSpPr>
          <p:cNvPr id="6" name="Textfeld 5"/>
          <p:cNvSpPr txBox="1"/>
          <p:nvPr/>
        </p:nvSpPr>
        <p:spPr>
          <a:xfrm>
            <a:off x="2123728" y="1556792"/>
            <a:ext cx="529984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>
                <a:solidFill>
                  <a:srgbClr val="FF0000"/>
                </a:solidFill>
              </a:rPr>
              <a:t>Zuerst Zaun bauen – dann erst Hühner fangen</a:t>
            </a:r>
          </a:p>
          <a:p>
            <a:endParaRPr lang="de-AT" dirty="0"/>
          </a:p>
          <a:p>
            <a:r>
              <a:rPr lang="de-AT" dirty="0"/>
              <a:t>Inventur von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Hardware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Software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Verträge</a:t>
            </a:r>
          </a:p>
          <a:p>
            <a:pPr>
              <a:buFont typeface="Arial" pitchFamily="34" charset="0"/>
              <a:buChar char="•"/>
            </a:pPr>
            <a:r>
              <a:rPr lang="de-AT" dirty="0"/>
              <a:t>Netzwerke/Telekommunikation</a:t>
            </a:r>
          </a:p>
        </p:txBody>
      </p:sp>
      <p:pic>
        <p:nvPicPr>
          <p:cNvPr id="26628" name="Picture 4" descr="Quellbild anzeige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573016"/>
            <a:ext cx="2051720" cy="969589"/>
          </a:xfrm>
          <a:prstGeom prst="rect">
            <a:avLst/>
          </a:prstGeom>
          <a:noFill/>
        </p:spPr>
      </p:pic>
      <p:sp>
        <p:nvSpPr>
          <p:cNvPr id="8" name="Textfeld 7"/>
          <p:cNvSpPr txBox="1"/>
          <p:nvPr/>
        </p:nvSpPr>
        <p:spPr>
          <a:xfrm>
            <a:off x="2123728" y="3717032"/>
            <a:ext cx="43091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Versuch, die Standardisierung in den </a:t>
            </a:r>
            <a:br>
              <a:rPr lang="de-AT" dirty="0"/>
            </a:br>
            <a:r>
              <a:rPr lang="de-AT" dirty="0"/>
              <a:t>Ländern zu organisieren</a:t>
            </a:r>
          </a:p>
        </p:txBody>
      </p:sp>
      <p:pic>
        <p:nvPicPr>
          <p:cNvPr id="26630" name="Picture 6" descr="Quellbild anzeige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725144"/>
            <a:ext cx="2058546" cy="1333277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2195736" y="4869160"/>
            <a:ext cx="5367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KMU-Mentalität in einer ständig</a:t>
            </a:r>
            <a:br>
              <a:rPr lang="de-AT" dirty="0"/>
            </a:br>
            <a:r>
              <a:rPr lang="de-AT" dirty="0"/>
              <a:t>wachsenden internationalen Industriegruppe</a:t>
            </a:r>
          </a:p>
          <a:p>
            <a:r>
              <a:rPr lang="de-AT" dirty="0"/>
              <a:t>Access-, Excel-Unkultur, Eigenentwicklungen…..</a:t>
            </a:r>
          </a:p>
          <a:p>
            <a:endParaRPr lang="de-AT" dirty="0"/>
          </a:p>
        </p:txBody>
      </p:sp>
      <p:sp>
        <p:nvSpPr>
          <p:cNvPr id="18" name="Textfeld 17"/>
          <p:cNvSpPr txBox="1"/>
          <p:nvPr/>
        </p:nvSpPr>
        <p:spPr>
          <a:xfrm>
            <a:off x="6516216" y="3861048"/>
            <a:ext cx="2347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Gruppeninteressen</a:t>
            </a:r>
          </a:p>
          <a:p>
            <a:r>
              <a:rPr lang="de-AT" dirty="0"/>
              <a:t>versus externe Org.</a:t>
            </a:r>
          </a:p>
        </p:txBody>
      </p:sp>
      <p:pic>
        <p:nvPicPr>
          <p:cNvPr id="5" name="8">
            <a:hlinkClick r:id="" action="ppaction://media"/>
            <a:extLst>
              <a:ext uri="{FF2B5EF4-FFF2-40B4-BE49-F238E27FC236}">
                <a16:creationId xmlns:a16="http://schemas.microsoft.com/office/drawing/2014/main" id="{0A3F77BE-F61F-49A5-9E9A-0B146412C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15000" y="30292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Quellbild anzeige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05672"/>
            <a:ext cx="2952328" cy="2952328"/>
          </a:xfrm>
          <a:prstGeom prst="rect">
            <a:avLst/>
          </a:prstGeom>
          <a:noFill/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9BD354-0FEE-4144-A13B-E7F87EEB88D1}" type="datetime1">
              <a:rPr lang="de-DE" smtClean="0"/>
              <a:pPr/>
              <a:t>13.12.2021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www.it-hausverstand.at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3889F-2EC6-49FE-97BE-C56FFC3B148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1835696" y="1988840"/>
            <a:ext cx="5000087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/>
              <a:t>2004 Vision, Mission, Leitbild</a:t>
            </a:r>
            <a:br>
              <a:rPr lang="de-AT" dirty="0"/>
            </a:br>
            <a:r>
              <a:rPr lang="de-AT" dirty="0">
                <a:solidFill>
                  <a:srgbClr val="FF0000"/>
                </a:solidFill>
              </a:rPr>
              <a:t>„Internationales Wachstum“</a:t>
            </a:r>
          </a:p>
          <a:p>
            <a:endParaRPr lang="de-AT" dirty="0"/>
          </a:p>
          <a:p>
            <a:r>
              <a:rPr lang="de-AT" dirty="0"/>
              <a:t>Konsequenz für die IT:</a:t>
            </a:r>
            <a:br>
              <a:rPr lang="de-AT" dirty="0"/>
            </a:br>
            <a:r>
              <a:rPr lang="de-AT" dirty="0">
                <a:solidFill>
                  <a:srgbClr val="FF0000"/>
                </a:solidFill>
              </a:rPr>
              <a:t>Die Kosten der IT sind vom zu erwartenden </a:t>
            </a:r>
            <a:br>
              <a:rPr lang="de-AT" dirty="0">
                <a:solidFill>
                  <a:srgbClr val="FF0000"/>
                </a:solidFill>
              </a:rPr>
            </a:br>
            <a:r>
              <a:rPr lang="de-AT" dirty="0">
                <a:solidFill>
                  <a:srgbClr val="FF0000"/>
                </a:solidFill>
              </a:rPr>
              <a:t>Umsatzwachstum zu entkoppeln.</a:t>
            </a:r>
          </a:p>
          <a:p>
            <a:endParaRPr lang="de-AT" dirty="0"/>
          </a:p>
          <a:p>
            <a:r>
              <a:rPr lang="de-AT" dirty="0"/>
              <a:t>Auf Basis der Inventur</a:t>
            </a:r>
          </a:p>
          <a:p>
            <a:r>
              <a:rPr lang="de-AT" dirty="0"/>
              <a:t>Synchronisation der Verträge, Lizenzen</a:t>
            </a:r>
          </a:p>
          <a:p>
            <a:r>
              <a:rPr lang="de-AT" dirty="0"/>
              <a:t>Hardwareplanung</a:t>
            </a:r>
          </a:p>
          <a:p>
            <a:endParaRPr lang="de-AT" dirty="0"/>
          </a:p>
        </p:txBody>
      </p:sp>
      <p:sp>
        <p:nvSpPr>
          <p:cNvPr id="7" name="Textfeld 6"/>
          <p:cNvSpPr txBox="1"/>
          <p:nvPr/>
        </p:nvSpPr>
        <p:spPr>
          <a:xfrm>
            <a:off x="3275856" y="5301208"/>
            <a:ext cx="428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>
                <a:solidFill>
                  <a:srgbClr val="FF0000"/>
                </a:solidFill>
              </a:rPr>
              <a:t>Zentralisierung – trauen wir uns das?</a:t>
            </a:r>
          </a:p>
        </p:txBody>
      </p:sp>
      <p:pic>
        <p:nvPicPr>
          <p:cNvPr id="6" name="9">
            <a:hlinkClick r:id="" action="ppaction://media"/>
            <a:extLst>
              <a:ext uri="{FF2B5EF4-FFF2-40B4-BE49-F238E27FC236}">
                <a16:creationId xmlns:a16="http://schemas.microsoft.com/office/drawing/2014/main" id="{2FBFD8FA-FD8D-402C-8CDD-148EFF72C6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27502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enutzerdefiniert 1">
      <a:majorFont>
        <a:latin typeface="Eurostile"/>
        <a:ea typeface=""/>
        <a:cs typeface=""/>
      </a:majorFont>
      <a:minorFont>
        <a:latin typeface="Eurostile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2129</Words>
  <Application>Microsoft Office PowerPoint</Application>
  <PresentationFormat>Bildschirmpräsentation (4:3)</PresentationFormat>
  <Paragraphs>552</Paragraphs>
  <Slides>47</Slides>
  <Notes>1</Notes>
  <HiddenSlides>0</HiddenSlides>
  <MMClips>47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47</vt:i4>
      </vt:variant>
    </vt:vector>
  </HeadingPairs>
  <TitlesOfParts>
    <vt:vector size="51" baseType="lpstr">
      <vt:lpstr>Arial</vt:lpstr>
      <vt:lpstr>Calibri</vt:lpstr>
      <vt:lpstr>Eurostile</vt:lpstr>
      <vt:lpstr>Larissa-Design</vt:lpstr>
      <vt:lpstr>Was hat Innovation mit Dhingis Khan zu tun?</vt:lpstr>
      <vt:lpstr>Kurt Pikl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Artikel</vt:lpstr>
      <vt:lpstr>Probleme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kommen die Bäume doch noch zu einem  einheitlichen Artikelcode?</dc:title>
  <dc:creator>Kurt Pikl</dc:creator>
  <cp:lastModifiedBy>Kurt Pikl</cp:lastModifiedBy>
  <cp:revision>91</cp:revision>
  <dcterms:created xsi:type="dcterms:W3CDTF">2010-12-09T08:53:09Z</dcterms:created>
  <dcterms:modified xsi:type="dcterms:W3CDTF">2021-12-13T17:01:41Z</dcterms:modified>
</cp:coreProperties>
</file>